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99" r:id="rId11"/>
    <p:sldId id="300"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8288000" cy="10287000"/>
  <p:notesSz cx="6858000" cy="9144000"/>
  <p:embeddedFontLst>
    <p:embeddedFont>
      <p:font typeface="Arial Bold" panose="020B0704020202020204" pitchFamily="34" charset="0"/>
      <p:regular r:id="rId27"/>
      <p:bold r:id="rId28"/>
    </p:embeddedFont>
    <p:embeddedFont>
      <p:font typeface="Arimo" panose="020B0604020202020204" charset="0"/>
      <p:regular r:id="rId29"/>
    </p:embeddedFont>
    <p:embeddedFont>
      <p:font typeface="Arimo Bold" panose="020B0604020202020204" charset="0"/>
      <p:regular r:id="rId30"/>
    </p:embeddedFont>
    <p:embeddedFont>
      <p:font typeface="Cambria Math" panose="02040503050406030204" pitchFamily="18" charset="0"/>
      <p:regular r:id="rId31"/>
    </p:embeddedFont>
    <p:embeddedFont>
      <p:font typeface="DM Sans" pitchFamily="2" charset="0"/>
      <p:regular r:id="rId32"/>
      <p:bold r:id="rId33"/>
      <p:italic r:id="rId34"/>
      <p:boldItalic r:id="rId35"/>
    </p:embeddedFont>
    <p:embeddedFont>
      <p:font typeface="Epilogue" panose="020B0604020202020204" charset="0"/>
      <p:regular r:id="rId36"/>
      <p:bold r:id="rId37"/>
      <p:italic r:id="rId38"/>
      <p:boldItalic r:id="rId39"/>
    </p:embeddedFont>
    <p:embeddedFont>
      <p:font typeface="FS Albert Arabic" panose="020B0604020202020204" charset="-78"/>
      <p:regular r:id="rId40"/>
    </p:embeddedFont>
    <p:embeddedFont>
      <p:font typeface="FS Albert Arabic Bold" panose="020B0604020202020204" charset="-78"/>
      <p:regular r:id="rId41"/>
    </p:embeddedFont>
    <p:embeddedFont>
      <p:font typeface="Lato" panose="020F0502020204030203"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4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a:extLst>
            <a:ext uri="{FF2B5EF4-FFF2-40B4-BE49-F238E27FC236}">
              <a16:creationId xmlns:a16="http://schemas.microsoft.com/office/drawing/2014/main" id="{BCA0E8C7-60AE-C8C2-AEEB-C7F7A02F3E47}"/>
            </a:ext>
          </a:extLst>
        </p:cNvPr>
        <p:cNvGrpSpPr/>
        <p:nvPr/>
      </p:nvGrpSpPr>
      <p:grpSpPr>
        <a:xfrm>
          <a:off x="0" y="0"/>
          <a:ext cx="0" cy="0"/>
          <a:chOff x="0" y="0"/>
          <a:chExt cx="0" cy="0"/>
        </a:xfrm>
      </p:grpSpPr>
      <p:sp>
        <p:nvSpPr>
          <p:cNvPr id="243" name="Google Shape;243;g54dda1946d_6_332:notes">
            <a:extLst>
              <a:ext uri="{FF2B5EF4-FFF2-40B4-BE49-F238E27FC236}">
                <a16:creationId xmlns:a16="http://schemas.microsoft.com/office/drawing/2014/main" id="{51D9328B-41B5-11C9-8976-71E47CBDA3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4dda1946d_6_332:notes">
            <a:extLst>
              <a:ext uri="{FF2B5EF4-FFF2-40B4-BE49-F238E27FC236}">
                <a16:creationId xmlns:a16="http://schemas.microsoft.com/office/drawing/2014/main" id="{8168E975-49ED-5B0C-32B9-A808ECACBA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7251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a:extLst>
            <a:ext uri="{FF2B5EF4-FFF2-40B4-BE49-F238E27FC236}">
              <a16:creationId xmlns:a16="http://schemas.microsoft.com/office/drawing/2014/main" id="{2C7679C1-495B-4D76-FC89-C5AD7526AA11}"/>
            </a:ext>
          </a:extLst>
        </p:cNvPr>
        <p:cNvGrpSpPr/>
        <p:nvPr/>
      </p:nvGrpSpPr>
      <p:grpSpPr>
        <a:xfrm>
          <a:off x="0" y="0"/>
          <a:ext cx="0" cy="0"/>
          <a:chOff x="0" y="0"/>
          <a:chExt cx="0" cy="0"/>
        </a:xfrm>
      </p:grpSpPr>
      <p:sp>
        <p:nvSpPr>
          <p:cNvPr id="269" name="Google Shape;269;g54dda1946d_6_377:notes">
            <a:extLst>
              <a:ext uri="{FF2B5EF4-FFF2-40B4-BE49-F238E27FC236}">
                <a16:creationId xmlns:a16="http://schemas.microsoft.com/office/drawing/2014/main" id="{C32B119C-69FC-6595-05BB-49502EF61B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4dda1946d_6_377:notes">
            <a:extLst>
              <a:ext uri="{FF2B5EF4-FFF2-40B4-BE49-F238E27FC236}">
                <a16:creationId xmlns:a16="http://schemas.microsoft.com/office/drawing/2014/main" id="{9261BD87-1684-6521-3C1E-E34E9D1956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725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03"/>
        <p:cNvGrpSpPr/>
        <p:nvPr/>
      </p:nvGrpSpPr>
      <p:grpSpPr>
        <a:xfrm>
          <a:off x="0" y="0"/>
          <a:ext cx="0" cy="0"/>
          <a:chOff x="0" y="0"/>
          <a:chExt cx="0" cy="0"/>
        </a:xfrm>
      </p:grpSpPr>
      <p:grpSp>
        <p:nvGrpSpPr>
          <p:cNvPr id="104" name="Google Shape;104;p16"/>
          <p:cNvGrpSpPr/>
          <p:nvPr/>
        </p:nvGrpSpPr>
        <p:grpSpPr>
          <a:xfrm>
            <a:off x="-18300" y="9209151"/>
            <a:ext cx="18324600" cy="1590006"/>
            <a:chOff x="-13512" y="4604575"/>
            <a:chExt cx="9162300" cy="795003"/>
          </a:xfrm>
        </p:grpSpPr>
        <p:sp>
          <p:nvSpPr>
            <p:cNvPr id="105" name="Google Shape;105;p16"/>
            <p:cNvSpPr/>
            <p:nvPr/>
          </p:nvSpPr>
          <p:spPr>
            <a:xfrm rot="5400000">
              <a:off x="4287438" y="538228"/>
              <a:ext cx="560400" cy="9162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Lato"/>
                <a:ea typeface="Lato"/>
                <a:cs typeface="Lato"/>
                <a:sym typeface="Lato"/>
              </a:endParaRPr>
            </a:p>
          </p:txBody>
        </p:sp>
        <p:sp>
          <p:nvSpPr>
            <p:cNvPr id="106" name="Google Shape;106;p16"/>
            <p:cNvSpPr/>
            <p:nvPr/>
          </p:nvSpPr>
          <p:spPr>
            <a:xfrm>
              <a:off x="-13500" y="4604575"/>
              <a:ext cx="9157800" cy="249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Lato"/>
                <a:ea typeface="Lato"/>
                <a:cs typeface="Lato"/>
                <a:sym typeface="Lato"/>
              </a:endParaRPr>
            </a:p>
          </p:txBody>
        </p:sp>
      </p:grpSp>
      <p:sp>
        <p:nvSpPr>
          <p:cNvPr id="107" name="Google Shape;107;p16"/>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16"/>
          <p:cNvSpPr txBox="1">
            <a:spLocks noGrp="1"/>
          </p:cNvSpPr>
          <p:nvPr>
            <p:ph type="subTitle" idx="1"/>
          </p:nvPr>
        </p:nvSpPr>
        <p:spPr>
          <a:xfrm>
            <a:off x="8619452" y="5246550"/>
            <a:ext cx="6283800" cy="17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6"/>
          <p:cNvSpPr txBox="1">
            <a:spLocks noGrp="1"/>
          </p:cNvSpPr>
          <p:nvPr>
            <p:ph type="subTitle" idx="2"/>
          </p:nvPr>
        </p:nvSpPr>
        <p:spPr>
          <a:xfrm>
            <a:off x="1426450" y="5246550"/>
            <a:ext cx="6283800" cy="17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6"/>
          <p:cNvSpPr txBox="1">
            <a:spLocks noGrp="1"/>
          </p:cNvSpPr>
          <p:nvPr>
            <p:ph type="subTitle" idx="3"/>
          </p:nvPr>
        </p:nvSpPr>
        <p:spPr>
          <a:xfrm>
            <a:off x="1426450" y="3516450"/>
            <a:ext cx="6283800" cy="173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4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DM Sans"/>
              <a:buNone/>
              <a:defRPr sz="48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48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48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48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48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48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48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4800" b="1">
                <a:latin typeface="DM Sans"/>
                <a:ea typeface="DM Sans"/>
                <a:cs typeface="DM Sans"/>
                <a:sym typeface="DM Sans"/>
              </a:defRPr>
            </a:lvl9pPr>
          </a:lstStyle>
          <a:p>
            <a:endParaRPr/>
          </a:p>
        </p:txBody>
      </p:sp>
      <p:sp>
        <p:nvSpPr>
          <p:cNvPr id="111" name="Google Shape;111;p16"/>
          <p:cNvSpPr txBox="1">
            <a:spLocks noGrp="1"/>
          </p:cNvSpPr>
          <p:nvPr>
            <p:ph type="subTitle" idx="4"/>
          </p:nvPr>
        </p:nvSpPr>
        <p:spPr>
          <a:xfrm>
            <a:off x="8619464" y="3516450"/>
            <a:ext cx="6283800" cy="173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4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DM Sans"/>
              <a:buNone/>
              <a:defRPr sz="48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48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48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48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48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48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48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4800" b="1">
                <a:latin typeface="DM Sans"/>
                <a:ea typeface="DM Sans"/>
                <a:cs typeface="DM Sans"/>
                <a:sym typeface="DM Sans"/>
              </a:defRPr>
            </a:lvl9pPr>
          </a:lstStyle>
          <a:p>
            <a:endParaRPr/>
          </a:p>
        </p:txBody>
      </p:sp>
      <p:pic>
        <p:nvPicPr>
          <p:cNvPr id="112" name="Google Shape;112;p16"/>
          <p:cNvPicPr preferRelativeResize="0"/>
          <p:nvPr/>
        </p:nvPicPr>
        <p:blipFill rotWithShape="1">
          <a:blip r:embed="rId2">
            <a:alphaModFix/>
          </a:blip>
          <a:srcRect t="12365"/>
          <a:stretch/>
        </p:blipFill>
        <p:spPr>
          <a:xfrm>
            <a:off x="8426701" y="6494551"/>
            <a:ext cx="11518854" cy="5086650"/>
          </a:xfrm>
          <a:prstGeom prst="rect">
            <a:avLst/>
          </a:prstGeom>
          <a:noFill/>
          <a:ln>
            <a:noFill/>
          </a:ln>
        </p:spPr>
      </p:pic>
    </p:spTree>
    <p:extLst>
      <p:ext uri="{BB962C8B-B14F-4D97-AF65-F5344CB8AC3E}">
        <p14:creationId xmlns:p14="http://schemas.microsoft.com/office/powerpoint/2010/main" val="1821012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426450" y="1951550"/>
            <a:ext cx="9190200" cy="4086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8000"/>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endParaRPr/>
          </a:p>
        </p:txBody>
      </p:sp>
      <p:grpSp>
        <p:nvGrpSpPr>
          <p:cNvPr id="53" name="Google Shape;53;p8"/>
          <p:cNvGrpSpPr/>
          <p:nvPr/>
        </p:nvGrpSpPr>
        <p:grpSpPr>
          <a:xfrm>
            <a:off x="-12950" y="7022451"/>
            <a:ext cx="18362400" cy="3264150"/>
            <a:chOff x="-6475" y="3511225"/>
            <a:chExt cx="9181200" cy="1632075"/>
          </a:xfrm>
        </p:grpSpPr>
        <p:sp>
          <p:nvSpPr>
            <p:cNvPr id="54" name="Google Shape;54;p8"/>
            <p:cNvSpPr/>
            <p:nvPr/>
          </p:nvSpPr>
          <p:spPr>
            <a:xfrm>
              <a:off x="-6475" y="3511225"/>
              <a:ext cx="9180600" cy="249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Lato"/>
                <a:ea typeface="Lato"/>
                <a:cs typeface="Lato"/>
                <a:sym typeface="Lato"/>
              </a:endParaRPr>
            </a:p>
          </p:txBody>
        </p:sp>
        <p:sp>
          <p:nvSpPr>
            <p:cNvPr id="55" name="Google Shape;55;p8"/>
            <p:cNvSpPr/>
            <p:nvPr/>
          </p:nvSpPr>
          <p:spPr>
            <a:xfrm>
              <a:off x="-6475" y="3760900"/>
              <a:ext cx="9181200" cy="1382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Lato"/>
                <a:ea typeface="Lato"/>
                <a:cs typeface="Lato"/>
                <a:sym typeface="Lato"/>
              </a:endParaRPr>
            </a:p>
          </p:txBody>
        </p:sp>
      </p:grpSp>
    </p:spTree>
    <p:extLst>
      <p:ext uri="{BB962C8B-B14F-4D97-AF65-F5344CB8AC3E}">
        <p14:creationId xmlns:p14="http://schemas.microsoft.com/office/powerpoint/2010/main" val="373413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1.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1.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1.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2950" y="7022450"/>
            <a:ext cx="18362400" cy="3264150"/>
          </a:xfrm>
          <a:custGeom>
            <a:avLst/>
            <a:gdLst/>
            <a:ahLst/>
            <a:cxnLst/>
            <a:rect l="l" t="t" r="r" b="b"/>
            <a:pathLst>
              <a:path w="18362400" h="3264150">
                <a:moveTo>
                  <a:pt x="0" y="0"/>
                </a:moveTo>
                <a:lnTo>
                  <a:pt x="18362400" y="0"/>
                </a:lnTo>
                <a:lnTo>
                  <a:pt x="18362400" y="3264150"/>
                </a:lnTo>
                <a:lnTo>
                  <a:pt x="0" y="32641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6338970" y="218508"/>
            <a:ext cx="18288006" cy="12180064"/>
            <a:chOff x="0" y="0"/>
            <a:chExt cx="24384008" cy="16240085"/>
          </a:xfrm>
        </p:grpSpPr>
        <p:sp>
          <p:nvSpPr>
            <p:cNvPr id="4" name="Freeform 4"/>
            <p:cNvSpPr/>
            <p:nvPr/>
          </p:nvSpPr>
          <p:spPr>
            <a:xfrm>
              <a:off x="0" y="0"/>
              <a:ext cx="24384000" cy="16240125"/>
            </a:xfrm>
            <a:custGeom>
              <a:avLst/>
              <a:gdLst/>
              <a:ahLst/>
              <a:cxnLst/>
              <a:rect l="l" t="t" r="r" b="b"/>
              <a:pathLst>
                <a:path w="24384000" h="16240125">
                  <a:moveTo>
                    <a:pt x="0" y="0"/>
                  </a:moveTo>
                  <a:lnTo>
                    <a:pt x="24384000" y="0"/>
                  </a:lnTo>
                  <a:lnTo>
                    <a:pt x="24384000" y="16240125"/>
                  </a:lnTo>
                  <a:lnTo>
                    <a:pt x="0" y="16240125"/>
                  </a:lnTo>
                  <a:lnTo>
                    <a:pt x="0" y="0"/>
                  </a:lnTo>
                  <a:close/>
                </a:path>
              </a:pathLst>
            </a:custGeom>
            <a:blipFill>
              <a:blip r:embed="rId5"/>
              <a:stretch>
                <a:fillRect/>
              </a:stretch>
            </a:blipFill>
          </p:spPr>
          <p:txBody>
            <a:bodyPr/>
            <a:lstStyle/>
            <a:p>
              <a:endParaRPr lang="en-GB"/>
            </a:p>
          </p:txBody>
        </p:sp>
      </p:grpSp>
      <p:grpSp>
        <p:nvGrpSpPr>
          <p:cNvPr id="5" name="Group 5"/>
          <p:cNvGrpSpPr/>
          <p:nvPr/>
        </p:nvGrpSpPr>
        <p:grpSpPr>
          <a:xfrm>
            <a:off x="1306286" y="2013488"/>
            <a:ext cx="9526560" cy="2781350"/>
            <a:chOff x="0" y="0"/>
            <a:chExt cx="12702080" cy="3708467"/>
          </a:xfrm>
        </p:grpSpPr>
        <p:sp>
          <p:nvSpPr>
            <p:cNvPr id="6" name="Freeform 6"/>
            <p:cNvSpPr/>
            <p:nvPr/>
          </p:nvSpPr>
          <p:spPr>
            <a:xfrm>
              <a:off x="0" y="0"/>
              <a:ext cx="12702080" cy="3708467"/>
            </a:xfrm>
            <a:custGeom>
              <a:avLst/>
              <a:gdLst/>
              <a:ahLst/>
              <a:cxnLst/>
              <a:rect l="l" t="t" r="r" b="b"/>
              <a:pathLst>
                <a:path w="12702080" h="3708467">
                  <a:moveTo>
                    <a:pt x="0" y="0"/>
                  </a:moveTo>
                  <a:lnTo>
                    <a:pt x="12702080" y="0"/>
                  </a:lnTo>
                  <a:lnTo>
                    <a:pt x="12702080" y="3708467"/>
                  </a:lnTo>
                  <a:lnTo>
                    <a:pt x="0" y="3708467"/>
                  </a:lnTo>
                  <a:close/>
                </a:path>
              </a:pathLst>
            </a:custGeom>
            <a:solidFill>
              <a:srgbClr val="000000">
                <a:alpha val="0"/>
              </a:srgbClr>
            </a:solidFill>
          </p:spPr>
          <p:txBody>
            <a:bodyPr/>
            <a:lstStyle/>
            <a:p>
              <a:endParaRPr lang="en-GB"/>
            </a:p>
          </p:txBody>
        </p:sp>
        <p:sp>
          <p:nvSpPr>
            <p:cNvPr id="7" name="TextBox 7"/>
            <p:cNvSpPr txBox="1"/>
            <p:nvPr/>
          </p:nvSpPr>
          <p:spPr>
            <a:xfrm>
              <a:off x="0" y="-38100"/>
              <a:ext cx="12702080" cy="3746567"/>
            </a:xfrm>
            <a:prstGeom prst="rect">
              <a:avLst/>
            </a:prstGeom>
          </p:spPr>
          <p:txBody>
            <a:bodyPr lIns="0" tIns="0" rIns="0" bIns="0" rtlCol="0" anchor="b"/>
            <a:lstStyle/>
            <a:p>
              <a:pPr algn="l">
                <a:lnSpc>
                  <a:spcPts val="9600"/>
                </a:lnSpc>
              </a:pPr>
              <a:r>
                <a:rPr lang="en-US" sz="8000" b="1" u="sng">
                  <a:solidFill>
                    <a:srgbClr val="333333"/>
                  </a:solidFill>
                  <a:latin typeface="Arimo Bold"/>
                  <a:ea typeface="Arimo Bold"/>
                  <a:cs typeface="Arimo Bold"/>
                  <a:sym typeface="Arimo Bold"/>
                </a:rPr>
                <a:t>AI Impact on Jobs</a:t>
              </a:r>
            </a:p>
          </p:txBody>
        </p:sp>
      </p:grpSp>
      <p:sp>
        <p:nvSpPr>
          <p:cNvPr id="8" name="TextBox 8"/>
          <p:cNvSpPr txBox="1"/>
          <p:nvPr/>
        </p:nvSpPr>
        <p:spPr>
          <a:xfrm>
            <a:off x="1167191" y="5151841"/>
            <a:ext cx="6025060" cy="3964668"/>
          </a:xfrm>
          <a:prstGeom prst="rect">
            <a:avLst/>
          </a:prstGeom>
        </p:spPr>
        <p:txBody>
          <a:bodyPr lIns="0" tIns="0" rIns="0" bIns="0" rtlCol="0" anchor="t">
            <a:spAutoFit/>
          </a:bodyPr>
          <a:lstStyle/>
          <a:p>
            <a:pPr algn="l">
              <a:lnSpc>
                <a:spcPts val="4416"/>
              </a:lnSpc>
            </a:pPr>
            <a:r>
              <a:rPr lang="en-US" sz="3200">
                <a:solidFill>
                  <a:srgbClr val="333333"/>
                </a:solidFill>
                <a:latin typeface="FS Albert Arabic"/>
                <a:ea typeface="FS Albert Arabic"/>
                <a:cs typeface="FS Albert Arabic"/>
                <a:sym typeface="FS Albert Arabic"/>
              </a:rPr>
              <a:t>Presented by:</a:t>
            </a:r>
          </a:p>
          <a:p>
            <a:pPr marL="772160" lvl="1" indent="-386080" algn="l">
              <a:lnSpc>
                <a:spcPts val="4416"/>
              </a:lnSpc>
              <a:buFont typeface="Arial"/>
              <a:buChar char="•"/>
            </a:pPr>
            <a:r>
              <a:rPr lang="en-US" sz="3200">
                <a:solidFill>
                  <a:srgbClr val="333333"/>
                </a:solidFill>
                <a:latin typeface="FS Albert Arabic"/>
                <a:ea typeface="FS Albert Arabic"/>
                <a:cs typeface="FS Albert Arabic"/>
                <a:sym typeface="FS Albert Arabic"/>
              </a:rPr>
              <a:t>Mazen Ahmed </a:t>
            </a:r>
          </a:p>
          <a:p>
            <a:pPr marL="772160" lvl="1" indent="-386080" algn="l">
              <a:lnSpc>
                <a:spcPts val="4416"/>
              </a:lnSpc>
              <a:buFont typeface="Arial"/>
              <a:buChar char="•"/>
            </a:pPr>
            <a:r>
              <a:rPr lang="en-US" sz="3200">
                <a:solidFill>
                  <a:srgbClr val="333333"/>
                </a:solidFill>
                <a:latin typeface="FS Albert Arabic"/>
                <a:ea typeface="FS Albert Arabic"/>
                <a:cs typeface="FS Albert Arabic"/>
                <a:sym typeface="FS Albert Arabic"/>
              </a:rPr>
              <a:t>Aya Reda</a:t>
            </a:r>
          </a:p>
          <a:p>
            <a:pPr marL="772160" lvl="1" indent="-386080" algn="l">
              <a:lnSpc>
                <a:spcPts val="4416"/>
              </a:lnSpc>
              <a:buFont typeface="Arial"/>
              <a:buChar char="•"/>
            </a:pPr>
            <a:r>
              <a:rPr lang="en-US" sz="3200">
                <a:solidFill>
                  <a:srgbClr val="333333"/>
                </a:solidFill>
                <a:latin typeface="FS Albert Arabic"/>
                <a:ea typeface="FS Albert Arabic"/>
                <a:cs typeface="FS Albert Arabic"/>
                <a:sym typeface="FS Albert Arabic"/>
              </a:rPr>
              <a:t>Youssef Amr</a:t>
            </a:r>
          </a:p>
          <a:p>
            <a:pPr marL="772160" lvl="1" indent="-386080" algn="l">
              <a:lnSpc>
                <a:spcPts val="4416"/>
              </a:lnSpc>
              <a:buFont typeface="Arial"/>
              <a:buChar char="•"/>
            </a:pPr>
            <a:r>
              <a:rPr lang="en-US" sz="3200">
                <a:solidFill>
                  <a:srgbClr val="333333"/>
                </a:solidFill>
                <a:latin typeface="FS Albert Arabic"/>
                <a:ea typeface="FS Albert Arabic"/>
                <a:cs typeface="FS Albert Arabic"/>
                <a:sym typeface="FS Albert Arabic"/>
              </a:rPr>
              <a:t>Anas Sayed</a:t>
            </a:r>
          </a:p>
          <a:p>
            <a:pPr marL="772160" lvl="1" indent="-386080" algn="l">
              <a:lnSpc>
                <a:spcPts val="4416"/>
              </a:lnSpc>
              <a:buFont typeface="Arial"/>
              <a:buChar char="•"/>
            </a:pPr>
            <a:r>
              <a:rPr lang="en-US" sz="3200">
                <a:solidFill>
                  <a:srgbClr val="333333"/>
                </a:solidFill>
                <a:latin typeface="FS Albert Arabic"/>
                <a:ea typeface="FS Albert Arabic"/>
                <a:cs typeface="FS Albert Arabic"/>
                <a:sym typeface="FS Albert Arabic"/>
              </a:rPr>
              <a:t>Omar Mohamed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a:extLst>
            <a:ext uri="{FF2B5EF4-FFF2-40B4-BE49-F238E27FC236}">
              <a16:creationId xmlns:a16="http://schemas.microsoft.com/office/drawing/2014/main" id="{27D4DFC1-047F-07AB-D154-FBE24186620E}"/>
            </a:ext>
          </a:extLst>
        </p:cNvPr>
        <p:cNvGrpSpPr/>
        <p:nvPr/>
      </p:nvGrpSpPr>
      <p:grpSpPr>
        <a:xfrm>
          <a:off x="0" y="0"/>
          <a:ext cx="0" cy="0"/>
          <a:chOff x="0" y="0"/>
          <a:chExt cx="0" cy="0"/>
        </a:xfrm>
      </p:grpSpPr>
      <p:sp>
        <p:nvSpPr>
          <p:cNvPr id="246" name="Google Shape;246;p34">
            <a:extLst>
              <a:ext uri="{FF2B5EF4-FFF2-40B4-BE49-F238E27FC236}">
                <a16:creationId xmlns:a16="http://schemas.microsoft.com/office/drawing/2014/main" id="{315C2F19-4727-6311-7AED-A2083F1C1B6A}"/>
              </a:ext>
            </a:extLst>
          </p:cNvPr>
          <p:cNvSpPr txBox="1">
            <a:spLocks noGrp="1"/>
          </p:cNvSpPr>
          <p:nvPr>
            <p:ph type="title"/>
          </p:nvPr>
        </p:nvSpPr>
        <p:spPr>
          <a:xfrm>
            <a:off x="915450" y="-6376"/>
            <a:ext cx="15408000" cy="1145400"/>
          </a:xfrm>
          <a:prstGeom prst="rect">
            <a:avLst/>
          </a:prstGeom>
        </p:spPr>
        <p:txBody>
          <a:bodyPr spcFirstLastPara="1" vert="horz" wrap="square" lIns="182850" tIns="182850" rIns="182850" bIns="182850" rtlCol="0" anchor="t" anchorCtr="0">
            <a:noAutofit/>
          </a:bodyPr>
          <a:lstStyle/>
          <a:p>
            <a:pPr algn="l"/>
            <a:r>
              <a:rPr lang="en" dirty="0">
                <a:latin typeface="FS Albert Arabic" panose="020B0604020202020204" charset="-78"/>
                <a:cs typeface="FS Albert Arabic" panose="020B0604020202020204" charset="-78"/>
              </a:rPr>
              <a:t>Question 2</a:t>
            </a:r>
            <a:endParaRPr dirty="0">
              <a:latin typeface="FS Albert Arabic" panose="020B0604020202020204" charset="-78"/>
              <a:cs typeface="FS Albert Arabic" panose="020B0604020202020204" charset="-78"/>
            </a:endParaRPr>
          </a:p>
        </p:txBody>
      </p:sp>
      <p:sp>
        <p:nvSpPr>
          <p:cNvPr id="247" name="Google Shape;247;p34">
            <a:extLst>
              <a:ext uri="{FF2B5EF4-FFF2-40B4-BE49-F238E27FC236}">
                <a16:creationId xmlns:a16="http://schemas.microsoft.com/office/drawing/2014/main" id="{697C61CA-C6FB-AC65-0DD8-F8D802583F9D}"/>
              </a:ext>
            </a:extLst>
          </p:cNvPr>
          <p:cNvSpPr txBox="1">
            <a:spLocks noGrp="1"/>
          </p:cNvSpPr>
          <p:nvPr>
            <p:ph type="subTitle" idx="1"/>
          </p:nvPr>
        </p:nvSpPr>
        <p:spPr>
          <a:xfrm>
            <a:off x="915450" y="3122343"/>
            <a:ext cx="8567216" cy="2228578"/>
          </a:xfrm>
          <a:prstGeom prst="rect">
            <a:avLst/>
          </a:prstGeom>
        </p:spPr>
        <p:txBody>
          <a:bodyPr spcFirstLastPara="1" vert="horz" wrap="square" lIns="182850" tIns="182850" rIns="182850" bIns="182850" rtlCol="0" anchor="t" anchorCtr="0">
            <a:noAutofit/>
          </a:bodyPr>
          <a:lstStyle/>
          <a:p>
            <a:pPr marL="0" indent="0"/>
            <a:r>
              <a:rPr lang="en-US" dirty="0">
                <a:latin typeface="FS Albert Arabic" panose="020B0604020202020204" charset="-78"/>
                <a:cs typeface="FS Albert Arabic" panose="020B0604020202020204" charset="-78"/>
              </a:rPr>
              <a:t>An independent samples t-test was used. This test compares the mean of 2 independent groups while not assuming equal variances.</a:t>
            </a:r>
            <a:endParaRPr dirty="0">
              <a:latin typeface="FS Albert Arabic" panose="020B0604020202020204" charset="-78"/>
              <a:cs typeface="FS Albert Arabic" panose="020B0604020202020204" charset="-78"/>
            </a:endParaRPr>
          </a:p>
        </p:txBody>
      </p:sp>
      <p:sp>
        <p:nvSpPr>
          <p:cNvPr id="248" name="Google Shape;248;p34">
            <a:extLst>
              <a:ext uri="{FF2B5EF4-FFF2-40B4-BE49-F238E27FC236}">
                <a16:creationId xmlns:a16="http://schemas.microsoft.com/office/drawing/2014/main" id="{C08EE34E-6C60-74A0-4C0E-76B9BA0A48F6}"/>
              </a:ext>
            </a:extLst>
          </p:cNvPr>
          <p:cNvSpPr txBox="1">
            <a:spLocks noGrp="1"/>
          </p:cNvSpPr>
          <p:nvPr>
            <p:ph type="subTitle" idx="2"/>
          </p:nvPr>
        </p:nvSpPr>
        <p:spPr>
          <a:xfrm>
            <a:off x="915451" y="2391730"/>
            <a:ext cx="7588162" cy="730612"/>
          </a:xfrm>
          <a:prstGeom prst="rect">
            <a:avLst/>
          </a:prstGeom>
        </p:spPr>
        <p:txBody>
          <a:bodyPr spcFirstLastPara="1" vert="horz" wrap="square" lIns="182850" tIns="182850" rIns="182850" bIns="182850" rtlCol="0" anchor="t" anchorCtr="0">
            <a:noAutofit/>
          </a:bodyPr>
          <a:lstStyle/>
          <a:p>
            <a:pPr marL="0" indent="0"/>
            <a:r>
              <a:rPr lang="en" b="1" dirty="0">
                <a:latin typeface="FS Albert Arabic" panose="020B0604020202020204" charset="-78"/>
                <a:ea typeface="Epilogue"/>
                <a:cs typeface="FS Albert Arabic" panose="020B0604020202020204" charset="-78"/>
              </a:rPr>
              <a:t>Methodology: </a:t>
            </a:r>
            <a:r>
              <a:rPr lang="en-US" dirty="0">
                <a:latin typeface="FS Albert Arabic" panose="020B0604020202020204" charset="-78"/>
                <a:cs typeface="FS Albert Arabic" panose="020B0604020202020204" charset="-78"/>
              </a:rPr>
              <a:t>T Test for Independence</a:t>
            </a:r>
            <a:endParaRPr dirty="0">
              <a:latin typeface="FS Albert Arabic" panose="020B0604020202020204" charset="-78"/>
              <a:cs typeface="FS Albert Arabic" panose="020B0604020202020204" charset="-78"/>
            </a:endParaRPr>
          </a:p>
        </p:txBody>
      </p:sp>
      <p:sp>
        <p:nvSpPr>
          <p:cNvPr id="7" name="Google Shape;249;p34">
            <a:extLst>
              <a:ext uri="{FF2B5EF4-FFF2-40B4-BE49-F238E27FC236}">
                <a16:creationId xmlns:a16="http://schemas.microsoft.com/office/drawing/2014/main" id="{1369EF78-18C3-F1A4-6D00-DABFFD80AD99}"/>
              </a:ext>
            </a:extLst>
          </p:cNvPr>
          <p:cNvSpPr txBox="1">
            <a:spLocks/>
          </p:cNvSpPr>
          <p:nvPr/>
        </p:nvSpPr>
        <p:spPr>
          <a:xfrm>
            <a:off x="915451" y="669647"/>
            <a:ext cx="14636782" cy="1518074"/>
          </a:xfrm>
          <a:prstGeom prst="rect">
            <a:avLst/>
          </a:prstGeom>
          <a:noFill/>
          <a:ln>
            <a:noFill/>
          </a:ln>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Epilogue"/>
                <a:ea typeface="Epilogue"/>
                <a:cs typeface="Epilogue"/>
                <a:sym typeface="Epilogue"/>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sz="2800" b="0" dirty="0">
                <a:latin typeface="FS Albert Arabic" panose="020B0604020202020204" charset="-78"/>
                <a:cs typeface="FS Albert Arabic" panose="020B0604020202020204" charset="-78"/>
              </a:rPr>
              <a:t>Do jobs with a High AI Impact Level have a significantly different   Remote Work Ratio (%) compared to jobs with a Low AI Impact Level?</a:t>
            </a:r>
            <a:endParaRPr lang="en-GB" sz="2100" b="0" dirty="0">
              <a:latin typeface="FS Albert Arabic" panose="020B0604020202020204" charset="-78"/>
              <a:ea typeface="Albert Sans"/>
              <a:cs typeface="FS Albert Arabic" panose="020B0604020202020204" charset="-78"/>
              <a:sym typeface="Albert Sans"/>
            </a:endParaRPr>
          </a:p>
        </p:txBody>
      </p:sp>
      <p:cxnSp>
        <p:nvCxnSpPr>
          <p:cNvPr id="3" name="Straight Connector 2">
            <a:extLst>
              <a:ext uri="{FF2B5EF4-FFF2-40B4-BE49-F238E27FC236}">
                <a16:creationId xmlns:a16="http://schemas.microsoft.com/office/drawing/2014/main" id="{C7A4D349-ED19-F68F-B01D-D8A16900B98D}"/>
              </a:ext>
            </a:extLst>
          </p:cNvPr>
          <p:cNvCxnSpPr/>
          <p:nvPr/>
        </p:nvCxnSpPr>
        <p:spPr>
          <a:xfrm>
            <a:off x="0" y="2007218"/>
            <a:ext cx="18288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4" name="Google Shape;248;p34">
            <a:extLst>
              <a:ext uri="{FF2B5EF4-FFF2-40B4-BE49-F238E27FC236}">
                <a16:creationId xmlns:a16="http://schemas.microsoft.com/office/drawing/2014/main" id="{2C343CD7-1A2C-B0FA-333B-38E30497B43B}"/>
              </a:ext>
            </a:extLst>
          </p:cNvPr>
          <p:cNvSpPr txBox="1">
            <a:spLocks noGrp="1"/>
          </p:cNvSpPr>
          <p:nvPr>
            <p:ph type="subTitle" idx="2"/>
          </p:nvPr>
        </p:nvSpPr>
        <p:spPr>
          <a:xfrm>
            <a:off x="9482667" y="2148265"/>
            <a:ext cx="8364462" cy="3507470"/>
          </a:xfrm>
          <a:prstGeom prst="rect">
            <a:avLst/>
          </a:prstGeom>
        </p:spPr>
        <p:txBody>
          <a:bodyPr spcFirstLastPara="1" vert="horz" wrap="square" lIns="182850" tIns="182850" rIns="182850" bIns="182850" rtlCol="0" anchor="t" anchorCtr="0">
            <a:noAutofit/>
          </a:bodyPr>
          <a:lstStyle/>
          <a:p>
            <a:pPr lvl="0"/>
            <a:r>
              <a:rPr lang="en-US" b="1" dirty="0">
                <a:latin typeface="FS Albert Arabic" panose="020B0604020202020204" charset="-78"/>
                <a:cs typeface="FS Albert Arabic" panose="020B0604020202020204" charset="-78"/>
              </a:rPr>
              <a:t>Steps:</a:t>
            </a:r>
            <a:endParaRPr lang="en-GB" sz="2200" dirty="0">
              <a:latin typeface="FS Albert Arabic" panose="020B0604020202020204" charset="-78"/>
              <a:cs typeface="FS Albert Arabic" panose="020B0604020202020204" charset="-78"/>
            </a:endParaRPr>
          </a:p>
          <a:p>
            <a:pPr marL="1879600" lvl="1" indent="-685800" algn="l">
              <a:buFont typeface="+mj-lt"/>
              <a:buAutoNum type="arabicPeriod"/>
            </a:pPr>
            <a:r>
              <a:rPr lang="en-US" dirty="0">
                <a:latin typeface="FS Albert Arabic" panose="020B0604020202020204" charset="-78"/>
                <a:cs typeface="FS Albert Arabic" panose="020B0604020202020204" charset="-78"/>
              </a:rPr>
              <a:t>Filter the Data + Observation</a:t>
            </a:r>
            <a:endParaRPr lang="en-GB" sz="2200" dirty="0">
              <a:latin typeface="FS Albert Arabic" panose="020B0604020202020204" charset="-78"/>
              <a:cs typeface="FS Albert Arabic" panose="020B0604020202020204" charset="-78"/>
            </a:endParaRPr>
          </a:p>
          <a:p>
            <a:pPr marL="1879600" lvl="1" indent="-685800" algn="l">
              <a:buFont typeface="+mj-lt"/>
              <a:buAutoNum type="arabicPeriod"/>
            </a:pPr>
            <a:r>
              <a:rPr lang="en-US" dirty="0">
                <a:latin typeface="FS Albert Arabic" panose="020B0604020202020204" charset="-78"/>
                <a:cs typeface="FS Albert Arabic" panose="020B0604020202020204" charset="-78"/>
              </a:rPr>
              <a:t>Group Definition</a:t>
            </a:r>
            <a:endParaRPr lang="en-GB" sz="2200" dirty="0">
              <a:latin typeface="FS Albert Arabic" panose="020B0604020202020204" charset="-78"/>
              <a:cs typeface="FS Albert Arabic" panose="020B0604020202020204" charset="-78"/>
            </a:endParaRPr>
          </a:p>
          <a:p>
            <a:pPr marL="1879600" lvl="1" indent="-685800" algn="l">
              <a:buFont typeface="+mj-lt"/>
              <a:buAutoNum type="arabicPeriod"/>
            </a:pPr>
            <a:r>
              <a:rPr lang="en-US" dirty="0">
                <a:latin typeface="FS Albert Arabic" panose="020B0604020202020204" charset="-78"/>
                <a:cs typeface="FS Albert Arabic" panose="020B0604020202020204" charset="-78"/>
              </a:rPr>
              <a:t>Compute the results</a:t>
            </a:r>
            <a:endParaRPr lang="en-GB" sz="2200" dirty="0">
              <a:latin typeface="FS Albert Arabic" panose="020B0604020202020204" charset="-78"/>
              <a:cs typeface="FS Albert Arabic" panose="020B0604020202020204" charset="-78"/>
            </a:endParaRPr>
          </a:p>
          <a:p>
            <a:pPr marL="1879600" lvl="1" indent="-685800" algn="l">
              <a:buFont typeface="+mj-lt"/>
              <a:buAutoNum type="arabicPeriod"/>
            </a:pPr>
            <a:r>
              <a:rPr lang="en-US" dirty="0">
                <a:latin typeface="FS Albert Arabic" panose="020B0604020202020204" charset="-78"/>
                <a:cs typeface="FS Albert Arabic" panose="020B0604020202020204" charset="-78"/>
              </a:rPr>
              <a:t>Compare the results</a:t>
            </a:r>
            <a:endParaRPr lang="en-GB" sz="2200" dirty="0">
              <a:latin typeface="FS Albert Arabic" panose="020B0604020202020204" charset="-78"/>
              <a:cs typeface="FS Albert Arabic" panose="020B0604020202020204" charset="-78"/>
            </a:endParaRPr>
          </a:p>
          <a:p>
            <a:pPr marL="1879600" lvl="1" indent="-685800" algn="l">
              <a:buFont typeface="+mj-lt"/>
              <a:buAutoNum type="arabicPeriod"/>
            </a:pPr>
            <a:r>
              <a:rPr lang="en-US" dirty="0">
                <a:latin typeface="FS Albert Arabic" panose="020B0604020202020204" charset="-78"/>
                <a:cs typeface="FS Albert Arabic" panose="020B0604020202020204" charset="-78"/>
              </a:rPr>
              <a:t>Conclusion (Decision)</a:t>
            </a:r>
            <a:endParaRPr lang="en-GB" sz="2200" dirty="0">
              <a:latin typeface="FS Albert Arabic" panose="020B0604020202020204" charset="-78"/>
              <a:cs typeface="FS Albert Arabic" panose="020B0604020202020204" charset="-78"/>
            </a:endParaRPr>
          </a:p>
          <a:p>
            <a:pPr>
              <a:buFont typeface="Arial" panose="020B0604020202020204" pitchFamily="34" charset="0"/>
              <a:buChar char="•"/>
            </a:pPr>
            <a:endParaRPr lang="en-US" dirty="0">
              <a:latin typeface="FS Albert Arabic" panose="020B0604020202020204" charset="-78"/>
              <a:cs typeface="FS Albert Arabic" panose="020B0604020202020204" charset="-78"/>
            </a:endParaRPr>
          </a:p>
        </p:txBody>
      </p:sp>
      <mc:AlternateContent xmlns:mc="http://schemas.openxmlformats.org/markup-compatibility/2006" xmlns:a14="http://schemas.microsoft.com/office/drawing/2010/main">
        <mc:Choice Requires="a14">
          <p:sp>
            <p:nvSpPr>
              <p:cNvPr id="15" name="Google Shape;247;p34">
                <a:extLst>
                  <a:ext uri="{FF2B5EF4-FFF2-40B4-BE49-F238E27FC236}">
                    <a16:creationId xmlns:a16="http://schemas.microsoft.com/office/drawing/2014/main" id="{125F3B36-776B-2F55-3224-8B30B1279692}"/>
                  </a:ext>
                </a:extLst>
              </p:cNvPr>
              <p:cNvSpPr txBox="1">
                <a:spLocks noGrp="1"/>
              </p:cNvSpPr>
              <p:nvPr>
                <p:ph type="subTitle" idx="1"/>
              </p:nvPr>
            </p:nvSpPr>
            <p:spPr>
              <a:xfrm>
                <a:off x="1104910" y="6352865"/>
                <a:ext cx="6599756" cy="2742138"/>
              </a:xfrm>
              <a:prstGeom prst="rect">
                <a:avLst/>
              </a:prstGeom>
            </p:spPr>
            <p:txBody>
              <a:bodyPr spcFirstLastPara="1" vert="horz" wrap="square" lIns="182850" tIns="182850" rIns="182850" bIns="182850" rtlCol="0" anchor="t" anchorCtr="0">
                <a:noAutofit/>
              </a:bodyPr>
              <a:lstStyle/>
              <a:p>
                <a:pPr marL="0" indent="0" algn="ctr"/>
                <a:r>
                  <a:rPr lang="en" b="1" dirty="0">
                    <a:latin typeface="FS Albert Arabic" panose="020B0604020202020204" charset="-78"/>
                    <a:ea typeface="Epilogue"/>
                    <a:cs typeface="FS Albert Arabic" panose="020B0604020202020204" charset="-78"/>
                  </a:rPr>
                  <a:t>Null Hypothesis(</a:t>
                </a:r>
                <a14:m>
                  <m:oMath xmlns:m="http://schemas.openxmlformats.org/officeDocument/2006/math">
                    <m:sSub>
                      <m:sSubPr>
                        <m:ctrlPr>
                          <a:rPr lang="en-GB" b="1" i="1" smtClean="0">
                            <a:latin typeface="Cambria Math" panose="02040503050406030204" pitchFamily="18" charset="0"/>
                            <a:ea typeface="Epilogue"/>
                            <a:cs typeface="Epilogue"/>
                          </a:rPr>
                        </m:ctrlPr>
                      </m:sSubPr>
                      <m:e>
                        <m:r>
                          <a:rPr lang="en-US" b="1" i="1" smtClean="0">
                            <a:latin typeface="Cambria Math" panose="02040503050406030204" pitchFamily="18" charset="0"/>
                            <a:ea typeface="Epilogue"/>
                            <a:cs typeface="Epilogue"/>
                          </a:rPr>
                          <m:t>𝑯</m:t>
                        </m:r>
                      </m:e>
                      <m:sub>
                        <m:r>
                          <a:rPr lang="en-US" b="1" i="1" smtClean="0">
                            <a:latin typeface="Cambria Math" panose="02040503050406030204" pitchFamily="18" charset="0"/>
                            <a:ea typeface="Epilogue"/>
                            <a:cs typeface="Epilogue"/>
                          </a:rPr>
                          <m:t>𝟎</m:t>
                        </m:r>
                      </m:sub>
                    </m:sSub>
                  </m:oMath>
                </a14:m>
                <a:r>
                  <a:rPr lang="en" b="1" dirty="0">
                    <a:latin typeface="FS Albert Arabic" panose="020B0604020202020204" charset="-78"/>
                    <a:ea typeface="Epilogue"/>
                    <a:cs typeface="FS Albert Arabic" panose="020B0604020202020204" charset="-78"/>
                  </a:rPr>
                  <a:t>)</a:t>
                </a:r>
              </a:p>
              <a:p>
                <a:pPr marL="0" indent="0" algn="ctr"/>
                <a:r>
                  <a:rPr lang="en-GB" dirty="0">
                    <a:latin typeface="FS Albert Arabic" panose="020B0604020202020204" charset="-78"/>
                    <a:cs typeface="FS Albert Arabic" panose="020B0604020202020204" charset="-78"/>
                  </a:rPr>
                  <a:t>There is no difference in the mean remote work ratio (%) between jobs classified as high AI impact and those classified as low AI impact.</a:t>
                </a:r>
                <a:endParaRPr lang="en-GB" b="1" dirty="0">
                  <a:latin typeface="FS Albert Arabic" panose="020B0604020202020204" charset="-78"/>
                  <a:ea typeface="Epilogue"/>
                  <a:cs typeface="FS Albert Arabic" panose="020B0604020202020204" charset="-78"/>
                </a:endParaRPr>
              </a:p>
            </p:txBody>
          </p:sp>
        </mc:Choice>
        <mc:Fallback xmlns="">
          <p:sp>
            <p:nvSpPr>
              <p:cNvPr id="15" name="Google Shape;247;p34">
                <a:extLst>
                  <a:ext uri="{FF2B5EF4-FFF2-40B4-BE49-F238E27FC236}">
                    <a16:creationId xmlns:a16="http://schemas.microsoft.com/office/drawing/2014/main" id="{125F3B36-776B-2F55-3224-8B30B1279692}"/>
                  </a:ext>
                </a:extLst>
              </p:cNvPr>
              <p:cNvSpPr txBox="1">
                <a:spLocks noGrp="1" noRot="1" noChangeAspect="1" noMove="1" noResize="1" noEditPoints="1" noAdjustHandles="1" noChangeArrowheads="1" noChangeShapeType="1" noTextEdit="1"/>
              </p:cNvSpPr>
              <p:nvPr>
                <p:ph type="subTitle" idx="1"/>
              </p:nvPr>
            </p:nvSpPr>
            <p:spPr>
              <a:xfrm>
                <a:off x="1104910" y="6352865"/>
                <a:ext cx="6599756" cy="2742138"/>
              </a:xfrm>
              <a:prstGeom prst="rect">
                <a:avLst/>
              </a:prstGeom>
              <a:blipFill>
                <a:blip r:embed="rId3"/>
                <a:stretch>
                  <a:fillRect r="-923" b="-4667"/>
                </a:stretch>
              </a:blipFill>
            </p:spPr>
            <p:txBody>
              <a:bodyPr/>
              <a:lstStyle/>
              <a:p>
                <a:r>
                  <a:rPr lang="en-GB">
                    <a:noFill/>
                  </a:rPr>
                  <a:t> </a:t>
                </a:r>
              </a:p>
            </p:txBody>
          </p:sp>
        </mc:Fallback>
      </mc:AlternateContent>
      <p:cxnSp>
        <p:nvCxnSpPr>
          <p:cNvPr id="16" name="Straight Connector 15">
            <a:extLst>
              <a:ext uri="{FF2B5EF4-FFF2-40B4-BE49-F238E27FC236}">
                <a16:creationId xmlns:a16="http://schemas.microsoft.com/office/drawing/2014/main" id="{A28882E7-315E-074F-64C2-D48158083F3B}"/>
              </a:ext>
            </a:extLst>
          </p:cNvPr>
          <p:cNvCxnSpPr/>
          <p:nvPr/>
        </p:nvCxnSpPr>
        <p:spPr>
          <a:xfrm>
            <a:off x="34252" y="5796764"/>
            <a:ext cx="18288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Google Shape;247;p34">
                <a:extLst>
                  <a:ext uri="{FF2B5EF4-FFF2-40B4-BE49-F238E27FC236}">
                    <a16:creationId xmlns:a16="http://schemas.microsoft.com/office/drawing/2014/main" id="{9257F177-4ECD-3612-30A5-6DE245472478}"/>
                  </a:ext>
                </a:extLst>
              </p:cNvPr>
              <p:cNvSpPr txBox="1">
                <a:spLocks noGrp="1"/>
              </p:cNvSpPr>
              <p:nvPr>
                <p:ph type="subTitle" idx="1"/>
              </p:nvPr>
            </p:nvSpPr>
            <p:spPr>
              <a:xfrm>
                <a:off x="9784388" y="6302065"/>
                <a:ext cx="6599756" cy="3495786"/>
              </a:xfrm>
              <a:prstGeom prst="rect">
                <a:avLst/>
              </a:prstGeom>
            </p:spPr>
            <p:txBody>
              <a:bodyPr spcFirstLastPara="1" vert="horz" wrap="square" lIns="182850" tIns="182850" rIns="182850" bIns="182850" rtlCol="0" anchor="t" anchorCtr="0">
                <a:noAutofit/>
              </a:bodyPr>
              <a:lstStyle/>
              <a:p>
                <a:pPr marL="0" indent="0" algn="ctr"/>
                <a:r>
                  <a:rPr lang="en" b="1" dirty="0">
                    <a:latin typeface="FS Albert Arabic" panose="020B0604020202020204" charset="-78"/>
                    <a:ea typeface="Epilogue"/>
                    <a:cs typeface="FS Albert Arabic" panose="020B0604020202020204" charset="-78"/>
                  </a:rPr>
                  <a:t>Alternative Hypothesis(</a:t>
                </a:r>
                <a14:m>
                  <m:oMath xmlns:m="http://schemas.openxmlformats.org/officeDocument/2006/math">
                    <m:sSub>
                      <m:sSubPr>
                        <m:ctrlPr>
                          <a:rPr lang="en-GB" b="1" i="1" smtClean="0">
                            <a:latin typeface="Cambria Math" panose="02040503050406030204" pitchFamily="18" charset="0"/>
                            <a:ea typeface="Epilogue"/>
                            <a:cs typeface="Epilogue"/>
                          </a:rPr>
                        </m:ctrlPr>
                      </m:sSubPr>
                      <m:e>
                        <m:r>
                          <a:rPr lang="en-US" b="1" i="1" smtClean="0">
                            <a:latin typeface="Cambria Math" panose="02040503050406030204" pitchFamily="18" charset="0"/>
                            <a:ea typeface="Epilogue"/>
                            <a:cs typeface="Epilogue"/>
                          </a:rPr>
                          <m:t>𝑯</m:t>
                        </m:r>
                      </m:e>
                      <m:sub>
                        <m:r>
                          <a:rPr lang="en-US" b="1" i="1" smtClean="0">
                            <a:latin typeface="Cambria Math" panose="02040503050406030204" pitchFamily="18" charset="0"/>
                            <a:ea typeface="Epilogue"/>
                            <a:cs typeface="Epilogue"/>
                          </a:rPr>
                          <m:t>𝟏</m:t>
                        </m:r>
                      </m:sub>
                    </m:sSub>
                  </m:oMath>
                </a14:m>
                <a:r>
                  <a:rPr lang="en" b="1" dirty="0">
                    <a:latin typeface="FS Albert Arabic" panose="020B0604020202020204" charset="-78"/>
                    <a:ea typeface="Epilogue"/>
                    <a:cs typeface="FS Albert Arabic" panose="020B0604020202020204" charset="-78"/>
                  </a:rPr>
                  <a:t>)</a:t>
                </a:r>
              </a:p>
              <a:p>
                <a:pPr marL="0" indent="0" algn="ctr"/>
                <a:r>
                  <a:rPr lang="en-US" dirty="0">
                    <a:latin typeface="FS Albert Arabic" panose="020B0604020202020204" charset="-78"/>
                    <a:cs typeface="FS Albert Arabic" panose="020B0604020202020204" charset="-78"/>
                  </a:rPr>
                  <a:t>There is a significant difference in the mean Remote Work Ratio (%) between High and Low AI Impact jobs.</a:t>
                </a:r>
                <a:endParaRPr b="1" dirty="0">
                  <a:latin typeface="FS Albert Arabic" panose="020B0604020202020204" charset="-78"/>
                  <a:ea typeface="Epilogue"/>
                  <a:cs typeface="FS Albert Arabic" panose="020B0604020202020204" charset="-78"/>
                </a:endParaRPr>
              </a:p>
            </p:txBody>
          </p:sp>
        </mc:Choice>
        <mc:Fallback xmlns="">
          <p:sp>
            <p:nvSpPr>
              <p:cNvPr id="17" name="Google Shape;247;p34">
                <a:extLst>
                  <a:ext uri="{FF2B5EF4-FFF2-40B4-BE49-F238E27FC236}">
                    <a16:creationId xmlns:a16="http://schemas.microsoft.com/office/drawing/2014/main" id="{9257F177-4ECD-3612-30A5-6DE245472478}"/>
                  </a:ext>
                </a:extLst>
              </p:cNvPr>
              <p:cNvSpPr txBox="1">
                <a:spLocks noGrp="1" noRot="1" noChangeAspect="1" noMove="1" noResize="1" noEditPoints="1" noAdjustHandles="1" noChangeArrowheads="1" noChangeShapeType="1" noTextEdit="1"/>
              </p:cNvSpPr>
              <p:nvPr>
                <p:ph type="subTitle" idx="1"/>
              </p:nvPr>
            </p:nvSpPr>
            <p:spPr>
              <a:xfrm>
                <a:off x="9784388" y="6302065"/>
                <a:ext cx="6599756" cy="349578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8048095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a:extLst>
            <a:ext uri="{FF2B5EF4-FFF2-40B4-BE49-F238E27FC236}">
              <a16:creationId xmlns:a16="http://schemas.microsoft.com/office/drawing/2014/main" id="{439B6650-FA79-0423-9B3C-9C8695DAE136}"/>
            </a:ext>
          </a:extLst>
        </p:cNvPr>
        <p:cNvGrpSpPr/>
        <p:nvPr/>
      </p:nvGrpSpPr>
      <p:grpSpPr>
        <a:xfrm>
          <a:off x="0" y="0"/>
          <a:ext cx="0" cy="0"/>
          <a:chOff x="0" y="0"/>
          <a:chExt cx="0" cy="0"/>
        </a:xfrm>
      </p:grpSpPr>
      <p:sp>
        <p:nvSpPr>
          <p:cNvPr id="273" name="Google Shape;273;p36">
            <a:extLst>
              <a:ext uri="{FF2B5EF4-FFF2-40B4-BE49-F238E27FC236}">
                <a16:creationId xmlns:a16="http://schemas.microsoft.com/office/drawing/2014/main" id="{6F3854AE-CAD3-8723-17D0-86BCF8B59CA9}"/>
              </a:ext>
            </a:extLst>
          </p:cNvPr>
          <p:cNvSpPr txBox="1">
            <a:spLocks noGrp="1"/>
          </p:cNvSpPr>
          <p:nvPr>
            <p:ph type="title"/>
          </p:nvPr>
        </p:nvSpPr>
        <p:spPr>
          <a:xfrm>
            <a:off x="5741518" y="443835"/>
            <a:ext cx="6804964" cy="1096450"/>
          </a:xfrm>
          <a:prstGeom prst="rect">
            <a:avLst/>
          </a:prstGeom>
        </p:spPr>
        <p:txBody>
          <a:bodyPr spcFirstLastPara="1" vert="horz" wrap="square" lIns="182850" tIns="182850" rIns="182850" bIns="182850" rtlCol="0" anchor="b" anchorCtr="0">
            <a:noAutofit/>
          </a:bodyPr>
          <a:lstStyle/>
          <a:p>
            <a:r>
              <a:rPr lang="en-GB" dirty="0">
                <a:latin typeface="FS Albert Arabic" panose="020B0604020202020204" charset="-78"/>
                <a:cs typeface="FS Albert Arabic" panose="020B0604020202020204" charset="-78"/>
              </a:rPr>
              <a:t>Steps</a:t>
            </a:r>
            <a:endParaRPr dirty="0">
              <a:latin typeface="FS Albert Arabic" panose="020B0604020202020204" charset="-78"/>
              <a:cs typeface="FS Albert Arabic" panose="020B0604020202020204" charset="-78"/>
            </a:endParaRPr>
          </a:p>
        </p:txBody>
      </p:sp>
      <p:sp>
        <p:nvSpPr>
          <p:cNvPr id="2" name="TextBox 1">
            <a:extLst>
              <a:ext uri="{FF2B5EF4-FFF2-40B4-BE49-F238E27FC236}">
                <a16:creationId xmlns:a16="http://schemas.microsoft.com/office/drawing/2014/main" id="{6A670EBF-FAB0-3771-9650-1CFF3281C265}"/>
              </a:ext>
            </a:extLst>
          </p:cNvPr>
          <p:cNvSpPr txBox="1"/>
          <p:nvPr/>
        </p:nvSpPr>
        <p:spPr>
          <a:xfrm>
            <a:off x="881742" y="1540284"/>
            <a:ext cx="14940644" cy="8279190"/>
          </a:xfrm>
          <a:prstGeom prst="rect">
            <a:avLst/>
          </a:prstGeom>
          <a:noFill/>
        </p:spPr>
        <p:txBody>
          <a:bodyPr wrap="square" rtlCol="0">
            <a:spAutoFit/>
          </a:bodyPr>
          <a:lstStyle/>
          <a:p>
            <a:r>
              <a:rPr lang="en-US" sz="2800" b="1" dirty="0">
                <a:latin typeface="FS Albert Arabic" panose="020B0604020202020204" charset="-78"/>
                <a:cs typeface="FS Albert Arabic" panose="020B0604020202020204" charset="-78"/>
              </a:rPr>
              <a:t>Defining the groups:</a:t>
            </a:r>
            <a:endParaRPr lang="en-GB" sz="2800" b="1" dirty="0">
              <a:latin typeface="FS Albert Arabic" panose="020B0604020202020204" charset="-78"/>
              <a:cs typeface="FS Albert Arabic" panose="020B0604020202020204" charset="-78"/>
            </a:endParaRPr>
          </a:p>
          <a:p>
            <a:r>
              <a:rPr lang="en-US" sz="2800" dirty="0">
                <a:latin typeface="FS Albert Arabic" panose="020B0604020202020204" charset="-78"/>
                <a:cs typeface="FS Albert Arabic" panose="020B0604020202020204" charset="-78"/>
              </a:rPr>
              <a:t>●	Group 1: Jobs with High AI Impact Level</a:t>
            </a:r>
            <a:endParaRPr lang="en-GB" sz="2800" dirty="0">
              <a:latin typeface="FS Albert Arabic" panose="020B0604020202020204" charset="-78"/>
              <a:cs typeface="FS Albert Arabic" panose="020B0604020202020204" charset="-78"/>
            </a:endParaRPr>
          </a:p>
          <a:p>
            <a:r>
              <a:rPr lang="en-US" sz="2800" dirty="0">
                <a:latin typeface="FS Albert Arabic" panose="020B0604020202020204" charset="-78"/>
                <a:cs typeface="FS Albert Arabic" panose="020B0604020202020204" charset="-78"/>
              </a:rPr>
              <a:t> </a:t>
            </a:r>
            <a:endParaRPr lang="en-GB" sz="2800" dirty="0">
              <a:latin typeface="FS Albert Arabic" panose="020B0604020202020204" charset="-78"/>
              <a:cs typeface="FS Albert Arabic" panose="020B0604020202020204" charset="-78"/>
            </a:endParaRPr>
          </a:p>
          <a:p>
            <a:r>
              <a:rPr lang="en-US" sz="2800" dirty="0">
                <a:latin typeface="FS Albert Arabic" panose="020B0604020202020204" charset="-78"/>
                <a:cs typeface="FS Albert Arabic" panose="020B0604020202020204" charset="-78"/>
              </a:rPr>
              <a:t>●	Group 2: Jobs with Low AI Impact Level</a:t>
            </a:r>
            <a:endParaRPr lang="en-GB" sz="2800" dirty="0">
              <a:latin typeface="FS Albert Arabic" panose="020B0604020202020204" charset="-78"/>
              <a:cs typeface="FS Albert Arabic" panose="020B0604020202020204" charset="-78"/>
            </a:endParaRPr>
          </a:p>
          <a:p>
            <a:endParaRPr lang="en-GB" sz="2800" dirty="0">
              <a:latin typeface="FS Albert Arabic" panose="020B0604020202020204" charset="-78"/>
              <a:cs typeface="FS Albert Arabic" panose="020B0604020202020204" charset="-78"/>
            </a:endParaRPr>
          </a:p>
          <a:p>
            <a:r>
              <a:rPr lang="en-US" sz="2800" b="1" dirty="0">
                <a:latin typeface="FS Albert Arabic" panose="020B0604020202020204" charset="-78"/>
                <a:cs typeface="FS Albert Arabic" panose="020B0604020202020204" charset="-78"/>
              </a:rPr>
              <a:t>Sample Sizes:</a:t>
            </a:r>
            <a:endParaRPr lang="en-GB" sz="2800" b="1" dirty="0">
              <a:latin typeface="FS Albert Arabic" panose="020B0604020202020204" charset="-78"/>
              <a:cs typeface="FS Albert Arabic" panose="020B0604020202020204" charset="-78"/>
            </a:endParaRPr>
          </a:p>
          <a:p>
            <a:r>
              <a:rPr lang="en-US" sz="2800" dirty="0">
                <a:latin typeface="FS Albert Arabic" panose="020B0604020202020204" charset="-78"/>
                <a:cs typeface="FS Albert Arabic" panose="020B0604020202020204" charset="-78"/>
              </a:rPr>
              <a:t>●	High Impact Jobs: 10005 </a:t>
            </a:r>
          </a:p>
          <a:p>
            <a:r>
              <a:rPr lang="en-US" sz="2800" dirty="0">
                <a:latin typeface="FS Albert Arabic" panose="020B0604020202020204" charset="-78"/>
                <a:cs typeface="FS Albert Arabic" panose="020B0604020202020204" charset="-78"/>
              </a:rPr>
              <a:t> </a:t>
            </a:r>
            <a:endParaRPr lang="en-GB" sz="2800" dirty="0">
              <a:latin typeface="FS Albert Arabic" panose="020B0604020202020204" charset="-78"/>
              <a:cs typeface="FS Albert Arabic" panose="020B0604020202020204" charset="-78"/>
            </a:endParaRPr>
          </a:p>
          <a:p>
            <a:r>
              <a:rPr lang="en-US" sz="2800" dirty="0">
                <a:latin typeface="FS Albert Arabic" panose="020B0604020202020204" charset="-78"/>
                <a:cs typeface="FS Albert Arabic" panose="020B0604020202020204" charset="-78"/>
              </a:rPr>
              <a:t>●	Low Impact Jobs: 9953</a:t>
            </a:r>
            <a:endParaRPr lang="en-GB" sz="2800" dirty="0">
              <a:latin typeface="FS Albert Arabic" panose="020B0604020202020204" charset="-78"/>
              <a:cs typeface="FS Albert Arabic" panose="020B0604020202020204" charset="-78"/>
            </a:endParaRPr>
          </a:p>
          <a:p>
            <a:endParaRPr lang="en-GB" sz="2800" dirty="0">
              <a:latin typeface="FS Albert Arabic" panose="020B0604020202020204" charset="-78"/>
              <a:cs typeface="FS Albert Arabic" panose="020B0604020202020204" charset="-78"/>
            </a:endParaRPr>
          </a:p>
          <a:p>
            <a:r>
              <a:rPr lang="en-US" sz="2800" dirty="0">
                <a:latin typeface="FS Albert Arabic" panose="020B0604020202020204" charset="-78"/>
                <a:cs typeface="FS Albert Arabic" panose="020B0604020202020204" charset="-78"/>
              </a:rPr>
              <a:t>Descriptive Statistics:</a:t>
            </a:r>
            <a:endParaRPr lang="en-GB" sz="2800" dirty="0">
              <a:latin typeface="FS Albert Arabic" panose="020B0604020202020204" charset="-78"/>
              <a:cs typeface="FS Albert Arabic" panose="020B0604020202020204" charset="-78"/>
            </a:endParaRPr>
          </a:p>
          <a:p>
            <a:r>
              <a:rPr lang="en-US" sz="2800" dirty="0">
                <a:latin typeface="FS Albert Arabic" panose="020B0604020202020204" charset="-78"/>
                <a:cs typeface="FS Albert Arabic" panose="020B0604020202020204" charset="-78"/>
              </a:rPr>
              <a:t>Group			Mean Remote Work Ratio (%)		Std Dev</a:t>
            </a:r>
            <a:endParaRPr lang="en-GB" sz="2800" dirty="0">
              <a:latin typeface="FS Albert Arabic" panose="020B0604020202020204" charset="-78"/>
              <a:cs typeface="FS Albert Arabic" panose="020B0604020202020204" charset="-78"/>
            </a:endParaRPr>
          </a:p>
          <a:p>
            <a:r>
              <a:rPr lang="en-US" sz="2800" dirty="0">
                <a:latin typeface="FS Albert Arabic" panose="020B0604020202020204" charset="-78"/>
                <a:cs typeface="FS Albert Arabic" panose="020B0604020202020204" charset="-78"/>
              </a:rPr>
              <a:t>High AI Impact	             74.1%				~5.3</a:t>
            </a:r>
            <a:endParaRPr lang="en-GB" sz="2800" dirty="0">
              <a:latin typeface="FS Albert Arabic" panose="020B0604020202020204" charset="-78"/>
              <a:cs typeface="FS Albert Arabic" panose="020B0604020202020204" charset="-78"/>
            </a:endParaRPr>
          </a:p>
          <a:p>
            <a:r>
              <a:rPr lang="en-US" sz="2800" dirty="0">
                <a:latin typeface="FS Albert Arabic" panose="020B0604020202020204" charset="-78"/>
                <a:cs typeface="FS Albert Arabic" panose="020B0604020202020204" charset="-78"/>
              </a:rPr>
              <a:t>Low AI Impact	              52.5%				~3.9</a:t>
            </a:r>
            <a:endParaRPr lang="en-GB" sz="2800" dirty="0">
              <a:latin typeface="FS Albert Arabic" panose="020B0604020202020204" charset="-78"/>
              <a:cs typeface="FS Albert Arabic" panose="020B0604020202020204" charset="-78"/>
            </a:endParaRPr>
          </a:p>
          <a:p>
            <a:endParaRPr lang="en-GB" sz="2800" dirty="0">
              <a:latin typeface="FS Albert Arabic" panose="020B0604020202020204" charset="-78"/>
              <a:cs typeface="FS Albert Arabic" panose="020B0604020202020204" charset="-78"/>
            </a:endParaRPr>
          </a:p>
          <a:p>
            <a:r>
              <a:rPr lang="en-US" sz="2800" b="1" dirty="0">
                <a:latin typeface="FS Albert Arabic" panose="020B0604020202020204" charset="-78"/>
                <a:cs typeface="FS Albert Arabic" panose="020B0604020202020204" charset="-78"/>
              </a:rPr>
              <a:t>Conclusion:</a:t>
            </a:r>
            <a:endParaRPr lang="en-GB" sz="2800" b="1" dirty="0">
              <a:latin typeface="FS Albert Arabic" panose="020B0604020202020204" charset="-78"/>
              <a:cs typeface="FS Albert Arabic" panose="020B0604020202020204" charset="-78"/>
            </a:endParaRPr>
          </a:p>
          <a:p>
            <a:r>
              <a:rPr lang="en-US" sz="2800" dirty="0">
                <a:latin typeface="FS Albert Arabic" panose="020B0604020202020204" charset="-78"/>
                <a:cs typeface="FS Albert Arabic" panose="020B0604020202020204" charset="-78"/>
              </a:rPr>
              <a:t>Since the p-value is significantly less than 0.05, we reject the null hypothesis.  There is a statistically significant difference in Remote Work Ratios between High and Low AI Impact jobs.</a:t>
            </a:r>
            <a:endParaRPr lang="en-GB" sz="2800" dirty="0">
              <a:latin typeface="FS Albert Arabic" panose="020B0604020202020204" charset="-78"/>
              <a:cs typeface="FS Albert Arabic" panose="020B0604020202020204" charset="-78"/>
            </a:endParaRPr>
          </a:p>
          <a:p>
            <a:endParaRPr lang="en-GB" sz="2800" dirty="0">
              <a:latin typeface="FS Albert Arabic" panose="020B0604020202020204" charset="-78"/>
              <a:cs typeface="FS Albert Arabic" panose="020B0604020202020204" charset="-78"/>
            </a:endParaRPr>
          </a:p>
        </p:txBody>
      </p:sp>
    </p:spTree>
    <p:extLst>
      <p:ext uri="{BB962C8B-B14F-4D97-AF65-F5344CB8AC3E}">
        <p14:creationId xmlns:p14="http://schemas.microsoft.com/office/powerpoint/2010/main" val="425152445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13704640" y="3952700"/>
            <a:ext cx="4716248" cy="8072752"/>
            <a:chOff x="0" y="0"/>
            <a:chExt cx="6288331" cy="10763669"/>
          </a:xfrm>
        </p:grpSpPr>
        <p:sp>
          <p:nvSpPr>
            <p:cNvPr id="4" name="Freeform 4"/>
            <p:cNvSpPr/>
            <p:nvPr/>
          </p:nvSpPr>
          <p:spPr>
            <a:xfrm>
              <a:off x="0" y="0"/>
              <a:ext cx="6288278" cy="10763631"/>
            </a:xfrm>
            <a:custGeom>
              <a:avLst/>
              <a:gdLst/>
              <a:ahLst/>
              <a:cxnLst/>
              <a:rect l="l" t="t" r="r" b="b"/>
              <a:pathLst>
                <a:path w="6288278" h="10763631">
                  <a:moveTo>
                    <a:pt x="0" y="0"/>
                  </a:moveTo>
                  <a:lnTo>
                    <a:pt x="6288278" y="0"/>
                  </a:lnTo>
                  <a:lnTo>
                    <a:pt x="6288278" y="10763631"/>
                  </a:lnTo>
                  <a:lnTo>
                    <a:pt x="0" y="10763631"/>
                  </a:lnTo>
                  <a:lnTo>
                    <a:pt x="0" y="0"/>
                  </a:lnTo>
                  <a:close/>
                </a:path>
              </a:pathLst>
            </a:custGeom>
            <a:blipFill>
              <a:blip r:embed="rId5"/>
              <a:stretch>
                <a:fillRect r="-81072"/>
              </a:stretch>
            </a:blipFill>
          </p:spPr>
          <p:txBody>
            <a:bodyPr/>
            <a:lstStyle/>
            <a:p>
              <a:endParaRPr lang="en-GB"/>
            </a:p>
          </p:txBody>
        </p:sp>
      </p:grpSp>
      <p:sp>
        <p:nvSpPr>
          <p:cNvPr id="5" name="TextBox 5"/>
          <p:cNvSpPr txBox="1"/>
          <p:nvPr/>
        </p:nvSpPr>
        <p:spPr>
          <a:xfrm>
            <a:off x="1028700" y="943375"/>
            <a:ext cx="16230600" cy="2009775"/>
          </a:xfrm>
          <a:prstGeom prst="rect">
            <a:avLst/>
          </a:prstGeom>
        </p:spPr>
        <p:txBody>
          <a:bodyPr lIns="0" tIns="0" rIns="0" bIns="0" rtlCol="0" anchor="t">
            <a:spAutoFit/>
          </a:bodyPr>
          <a:lstStyle/>
          <a:p>
            <a:pPr algn="l">
              <a:lnSpc>
                <a:spcPts val="6720"/>
              </a:lnSpc>
            </a:pPr>
            <a:r>
              <a:rPr lang="en-US" sz="5600" b="1" u="sng">
                <a:solidFill>
                  <a:srgbClr val="333333"/>
                </a:solidFill>
                <a:latin typeface="Arimo Bold"/>
                <a:ea typeface="Arimo Bold"/>
                <a:cs typeface="Arimo Bold"/>
                <a:sym typeface="Arimo Bold"/>
              </a:rPr>
              <a:t>Question 3:</a:t>
            </a:r>
          </a:p>
          <a:p>
            <a:pPr algn="l">
              <a:lnSpc>
                <a:spcPts val="4440"/>
              </a:lnSpc>
            </a:pPr>
            <a:r>
              <a:rPr lang="en-US" sz="3700" b="1" u="sng">
                <a:solidFill>
                  <a:srgbClr val="333333"/>
                </a:solidFill>
                <a:latin typeface="Arimo Bold"/>
                <a:ea typeface="Arimo Bold"/>
                <a:cs typeface="Arimo Bold"/>
                <a:sym typeface="Arimo Bold"/>
              </a:rPr>
              <a:t>Is there a significant difference in median salary across different industries?</a:t>
            </a:r>
          </a:p>
        </p:txBody>
      </p:sp>
      <p:sp>
        <p:nvSpPr>
          <p:cNvPr id="6" name="TextBox 6"/>
          <p:cNvSpPr txBox="1"/>
          <p:nvPr/>
        </p:nvSpPr>
        <p:spPr>
          <a:xfrm>
            <a:off x="1531425" y="3100718"/>
            <a:ext cx="16756575" cy="3869817"/>
          </a:xfrm>
          <a:prstGeom prst="rect">
            <a:avLst/>
          </a:prstGeom>
        </p:spPr>
        <p:txBody>
          <a:bodyPr lIns="0" tIns="0" rIns="0" bIns="0" rtlCol="0" anchor="t">
            <a:spAutoFit/>
          </a:bodyPr>
          <a:lstStyle/>
          <a:p>
            <a:pPr marL="604519" lvl="1" indent="-302260" algn="l">
              <a:lnSpc>
                <a:spcPts val="3863"/>
              </a:lnSpc>
              <a:spcBef>
                <a:spcPct val="0"/>
              </a:spcBef>
              <a:buFont typeface="Arial"/>
              <a:buChar char="•"/>
            </a:pPr>
            <a:r>
              <a:rPr lang="en-US" sz="2799">
                <a:solidFill>
                  <a:srgbClr val="333333"/>
                </a:solidFill>
                <a:latin typeface="FS Albert Arabic"/>
                <a:ea typeface="FS Albert Arabic"/>
                <a:cs typeface="FS Albert Arabic"/>
                <a:sym typeface="FS Albert Arabic"/>
              </a:rPr>
              <a:t>Objective: To evaluate if there are statistically significant differences in median salaries across various industries.</a:t>
            </a:r>
          </a:p>
          <a:p>
            <a:pPr marL="604519" lvl="1" indent="-302260" algn="l">
              <a:lnSpc>
                <a:spcPts val="3863"/>
              </a:lnSpc>
              <a:spcBef>
                <a:spcPct val="0"/>
              </a:spcBef>
              <a:buFont typeface="Arial"/>
              <a:buChar char="•"/>
            </a:pPr>
            <a:r>
              <a:rPr lang="en-US" sz="2799">
                <a:solidFill>
                  <a:srgbClr val="333333"/>
                </a:solidFill>
                <a:latin typeface="FS Albert Arabic"/>
                <a:ea typeface="FS Albert Arabic"/>
                <a:cs typeface="FS Albert Arabic"/>
                <a:sym typeface="FS Albert Arabic"/>
              </a:rPr>
              <a:t>Methodology: One-Way Analysis of Variance (ANOVA).</a:t>
            </a:r>
          </a:p>
          <a:p>
            <a:pPr marL="604519" lvl="1" indent="-302260" algn="l">
              <a:lnSpc>
                <a:spcPts val="3863"/>
              </a:lnSpc>
              <a:spcBef>
                <a:spcPct val="0"/>
              </a:spcBef>
              <a:buFont typeface="Arial"/>
              <a:buChar char="•"/>
            </a:pPr>
            <a:r>
              <a:rPr lang="en-US" sz="2799">
                <a:solidFill>
                  <a:srgbClr val="333333"/>
                </a:solidFill>
                <a:latin typeface="FS Albert Arabic"/>
                <a:ea typeface="FS Albert Arabic"/>
                <a:cs typeface="FS Albert Arabic"/>
                <a:sym typeface="FS Albert Arabic"/>
              </a:rPr>
              <a:t>Hypotheses:</a:t>
            </a:r>
          </a:p>
          <a:p>
            <a:pPr marL="1209039" lvl="2" indent="-403013" algn="l">
              <a:lnSpc>
                <a:spcPts val="3863"/>
              </a:lnSpc>
              <a:buFont typeface="Arial"/>
              <a:buChar char="⚬"/>
            </a:pPr>
            <a:r>
              <a:rPr lang="en-US" sz="2799">
                <a:solidFill>
                  <a:srgbClr val="333333"/>
                </a:solidFill>
                <a:latin typeface="FS Albert Arabic"/>
                <a:ea typeface="FS Albert Arabic"/>
                <a:cs typeface="FS Albert Arabic"/>
                <a:sym typeface="FS Albert Arabic"/>
              </a:rPr>
              <a:t>H0​: All industries have the same mean salary.</a:t>
            </a:r>
          </a:p>
          <a:p>
            <a:pPr marL="1209039" lvl="2" indent="-403013" algn="l">
              <a:lnSpc>
                <a:spcPts val="3863"/>
              </a:lnSpc>
              <a:spcBef>
                <a:spcPct val="0"/>
              </a:spcBef>
              <a:buFont typeface="Arial"/>
              <a:buChar char="⚬"/>
            </a:pPr>
            <a:r>
              <a:rPr lang="en-US" sz="2799">
                <a:solidFill>
                  <a:srgbClr val="333333"/>
                </a:solidFill>
                <a:latin typeface="FS Albert Arabic"/>
                <a:ea typeface="FS Albert Arabic"/>
                <a:cs typeface="FS Albert Arabic"/>
                <a:sym typeface="FS Albert Arabic"/>
              </a:rPr>
              <a:t>H1​: At least one industry has a significantly different mean salary.</a:t>
            </a:r>
          </a:p>
          <a:p>
            <a:pPr marL="604519" lvl="1" indent="-302260" algn="l">
              <a:lnSpc>
                <a:spcPts val="3863"/>
              </a:lnSpc>
              <a:spcBef>
                <a:spcPct val="0"/>
              </a:spcBef>
              <a:buFont typeface="Arial"/>
              <a:buChar char="•"/>
            </a:pPr>
            <a:r>
              <a:rPr lang="en-US" sz="2799">
                <a:solidFill>
                  <a:srgbClr val="333333"/>
                </a:solidFill>
                <a:latin typeface="FS Albert Arabic"/>
                <a:ea typeface="FS Albert Arabic"/>
                <a:cs typeface="FS Albert Arabic"/>
                <a:sym typeface="FS Albert Arabic"/>
              </a:rPr>
              <a:t>Significance Level (α): 0.05</a:t>
            </a:r>
          </a:p>
          <a:p>
            <a:pPr algn="l">
              <a:lnSpc>
                <a:spcPts val="3863"/>
              </a:lnSpc>
              <a:spcBef>
                <a:spcPct val="0"/>
              </a:spcBef>
            </a:pPr>
            <a:endParaRPr lang="en-US" sz="2799">
              <a:solidFill>
                <a:srgbClr val="333333"/>
              </a:solidFill>
              <a:latin typeface="FS Albert Arabic"/>
              <a:ea typeface="FS Albert Arabic"/>
              <a:cs typeface="FS Albert Arabic"/>
              <a:sym typeface="FS Albert Arabic"/>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13704640" y="3952700"/>
            <a:ext cx="4716248" cy="8072752"/>
            <a:chOff x="0" y="0"/>
            <a:chExt cx="6288331" cy="10763669"/>
          </a:xfrm>
        </p:grpSpPr>
        <p:sp>
          <p:nvSpPr>
            <p:cNvPr id="4" name="Freeform 4"/>
            <p:cNvSpPr/>
            <p:nvPr/>
          </p:nvSpPr>
          <p:spPr>
            <a:xfrm>
              <a:off x="0" y="0"/>
              <a:ext cx="6288278" cy="10763631"/>
            </a:xfrm>
            <a:custGeom>
              <a:avLst/>
              <a:gdLst/>
              <a:ahLst/>
              <a:cxnLst/>
              <a:rect l="l" t="t" r="r" b="b"/>
              <a:pathLst>
                <a:path w="6288278" h="10763631">
                  <a:moveTo>
                    <a:pt x="0" y="0"/>
                  </a:moveTo>
                  <a:lnTo>
                    <a:pt x="6288278" y="0"/>
                  </a:lnTo>
                  <a:lnTo>
                    <a:pt x="6288278" y="10763631"/>
                  </a:lnTo>
                  <a:lnTo>
                    <a:pt x="0" y="10763631"/>
                  </a:lnTo>
                  <a:lnTo>
                    <a:pt x="0" y="0"/>
                  </a:lnTo>
                  <a:close/>
                </a:path>
              </a:pathLst>
            </a:custGeom>
            <a:blipFill>
              <a:blip r:embed="rId5"/>
              <a:stretch>
                <a:fillRect r="-81072"/>
              </a:stretch>
            </a:blipFill>
          </p:spPr>
          <p:txBody>
            <a:bodyPr/>
            <a:lstStyle/>
            <a:p>
              <a:endParaRPr lang="en-GB"/>
            </a:p>
          </p:txBody>
        </p:sp>
      </p:grpSp>
      <p:sp>
        <p:nvSpPr>
          <p:cNvPr id="5" name="Freeform 5"/>
          <p:cNvSpPr/>
          <p:nvPr/>
        </p:nvSpPr>
        <p:spPr>
          <a:xfrm>
            <a:off x="3448448" y="434651"/>
            <a:ext cx="11094336" cy="3662940"/>
          </a:xfrm>
          <a:custGeom>
            <a:avLst/>
            <a:gdLst/>
            <a:ahLst/>
            <a:cxnLst/>
            <a:rect l="l" t="t" r="r" b="b"/>
            <a:pathLst>
              <a:path w="11094336" h="3662940">
                <a:moveTo>
                  <a:pt x="0" y="0"/>
                </a:moveTo>
                <a:lnTo>
                  <a:pt x="11094337" y="0"/>
                </a:lnTo>
                <a:lnTo>
                  <a:pt x="11094337" y="3662940"/>
                </a:lnTo>
                <a:lnTo>
                  <a:pt x="0" y="3662940"/>
                </a:lnTo>
                <a:lnTo>
                  <a:pt x="0" y="0"/>
                </a:lnTo>
                <a:close/>
              </a:path>
            </a:pathLst>
          </a:custGeom>
          <a:blipFill>
            <a:blip r:embed="rId6"/>
            <a:stretch>
              <a:fillRect/>
            </a:stretch>
          </a:blipFill>
        </p:spPr>
        <p:txBody>
          <a:bodyPr/>
          <a:lstStyle/>
          <a:p>
            <a:endParaRPr lang="en-GB"/>
          </a:p>
        </p:txBody>
      </p:sp>
      <p:sp>
        <p:nvSpPr>
          <p:cNvPr id="6" name="Freeform 6"/>
          <p:cNvSpPr/>
          <p:nvPr/>
        </p:nvSpPr>
        <p:spPr>
          <a:xfrm>
            <a:off x="3596832" y="4324641"/>
            <a:ext cx="10797570" cy="4933659"/>
          </a:xfrm>
          <a:custGeom>
            <a:avLst/>
            <a:gdLst/>
            <a:ahLst/>
            <a:cxnLst/>
            <a:rect l="l" t="t" r="r" b="b"/>
            <a:pathLst>
              <a:path w="10797570" h="4933659">
                <a:moveTo>
                  <a:pt x="0" y="0"/>
                </a:moveTo>
                <a:lnTo>
                  <a:pt x="10797569" y="0"/>
                </a:lnTo>
                <a:lnTo>
                  <a:pt x="10797569" y="4933659"/>
                </a:lnTo>
                <a:lnTo>
                  <a:pt x="0" y="4933659"/>
                </a:lnTo>
                <a:lnTo>
                  <a:pt x="0" y="0"/>
                </a:lnTo>
                <a:close/>
              </a:path>
            </a:pathLst>
          </a:custGeom>
          <a:blipFill>
            <a:blip r:embed="rId7"/>
            <a:stretch>
              <a:fillRect/>
            </a:stretch>
          </a:blipFill>
        </p:spPr>
        <p:txBody>
          <a:bodyPr/>
          <a:lstStyle/>
          <a:p>
            <a:endParaRPr lang="en-GB"/>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13704640" y="3952700"/>
            <a:ext cx="4716248" cy="8072752"/>
            <a:chOff x="0" y="0"/>
            <a:chExt cx="6288331" cy="10763669"/>
          </a:xfrm>
        </p:grpSpPr>
        <p:sp>
          <p:nvSpPr>
            <p:cNvPr id="4" name="Freeform 4"/>
            <p:cNvSpPr/>
            <p:nvPr/>
          </p:nvSpPr>
          <p:spPr>
            <a:xfrm>
              <a:off x="0" y="0"/>
              <a:ext cx="6288278" cy="10763631"/>
            </a:xfrm>
            <a:custGeom>
              <a:avLst/>
              <a:gdLst/>
              <a:ahLst/>
              <a:cxnLst/>
              <a:rect l="l" t="t" r="r" b="b"/>
              <a:pathLst>
                <a:path w="6288278" h="10763631">
                  <a:moveTo>
                    <a:pt x="0" y="0"/>
                  </a:moveTo>
                  <a:lnTo>
                    <a:pt x="6288278" y="0"/>
                  </a:lnTo>
                  <a:lnTo>
                    <a:pt x="6288278" y="10763631"/>
                  </a:lnTo>
                  <a:lnTo>
                    <a:pt x="0" y="10763631"/>
                  </a:lnTo>
                  <a:lnTo>
                    <a:pt x="0" y="0"/>
                  </a:lnTo>
                  <a:close/>
                </a:path>
              </a:pathLst>
            </a:custGeom>
            <a:blipFill>
              <a:blip r:embed="rId5"/>
              <a:stretch>
                <a:fillRect r="-81072"/>
              </a:stretch>
            </a:blipFill>
          </p:spPr>
          <p:txBody>
            <a:bodyPr/>
            <a:lstStyle/>
            <a:p>
              <a:endParaRPr lang="en-GB"/>
            </a:p>
          </p:txBody>
        </p:sp>
      </p:grpSp>
      <p:sp>
        <p:nvSpPr>
          <p:cNvPr id="5" name="TextBox 5"/>
          <p:cNvSpPr txBox="1"/>
          <p:nvPr/>
        </p:nvSpPr>
        <p:spPr>
          <a:xfrm>
            <a:off x="1028700" y="2255896"/>
            <a:ext cx="15525044" cy="7002404"/>
          </a:xfrm>
          <a:prstGeom prst="rect">
            <a:avLst/>
          </a:prstGeom>
        </p:spPr>
        <p:txBody>
          <a:bodyPr lIns="0" tIns="0" rIns="0" bIns="0" rtlCol="0" anchor="t">
            <a:spAutoFit/>
          </a:bodyPr>
          <a:lstStyle/>
          <a:p>
            <a:pPr marL="624076" lvl="1" indent="-312038" algn="l">
              <a:lnSpc>
                <a:spcPts val="3988"/>
              </a:lnSpc>
              <a:spcBef>
                <a:spcPct val="0"/>
              </a:spcBef>
              <a:buFont typeface="Arial"/>
              <a:buChar char="•"/>
            </a:pPr>
            <a:r>
              <a:rPr lang="en-US" sz="2890">
                <a:solidFill>
                  <a:srgbClr val="333333"/>
                </a:solidFill>
                <a:latin typeface="FS Albert Arabic"/>
                <a:ea typeface="FS Albert Arabic"/>
                <a:cs typeface="FS Albert Arabic"/>
                <a:sym typeface="FS Albert Arabic"/>
              </a:rPr>
              <a:t>ANOVA Results:</a:t>
            </a:r>
          </a:p>
          <a:p>
            <a:pPr marL="1248151" lvl="2" indent="-416050" algn="l">
              <a:lnSpc>
                <a:spcPts val="3988"/>
              </a:lnSpc>
              <a:spcBef>
                <a:spcPct val="0"/>
              </a:spcBef>
              <a:buFont typeface="Arial"/>
              <a:buChar char="⚬"/>
            </a:pPr>
            <a:r>
              <a:rPr lang="en-US" sz="2890">
                <a:solidFill>
                  <a:srgbClr val="333333"/>
                </a:solidFill>
                <a:latin typeface="FS Albert Arabic"/>
                <a:ea typeface="FS Albert Arabic"/>
                <a:cs typeface="FS Albert Arabic"/>
                <a:sym typeface="FS Albert Arabic"/>
              </a:rPr>
              <a:t>Degrees of Freedom (Between groups, df1​): 7</a:t>
            </a:r>
          </a:p>
          <a:p>
            <a:pPr marL="1248151" lvl="2" indent="-416050" algn="l">
              <a:lnSpc>
                <a:spcPts val="3988"/>
              </a:lnSpc>
              <a:spcBef>
                <a:spcPct val="0"/>
              </a:spcBef>
              <a:buFont typeface="Arial"/>
              <a:buChar char="⚬"/>
            </a:pPr>
            <a:r>
              <a:rPr lang="en-US" sz="2890">
                <a:solidFill>
                  <a:srgbClr val="333333"/>
                </a:solidFill>
                <a:latin typeface="FS Albert Arabic"/>
                <a:ea typeface="FS Albert Arabic"/>
                <a:cs typeface="FS Albert Arabic"/>
                <a:sym typeface="FS Albert Arabic"/>
              </a:rPr>
              <a:t>Degrees of Freedom (Within groups, df2​): 29,992</a:t>
            </a:r>
          </a:p>
          <a:p>
            <a:pPr marL="1248151" lvl="2" indent="-416050" algn="l">
              <a:lnSpc>
                <a:spcPts val="3988"/>
              </a:lnSpc>
              <a:spcBef>
                <a:spcPct val="0"/>
              </a:spcBef>
              <a:buFont typeface="Arial"/>
              <a:buChar char="⚬"/>
            </a:pPr>
            <a:r>
              <a:rPr lang="en-US" sz="2890">
                <a:solidFill>
                  <a:srgbClr val="333333"/>
                </a:solidFill>
                <a:latin typeface="FS Albert Arabic"/>
                <a:ea typeface="FS Albert Arabic"/>
                <a:cs typeface="FS Albert Arabic"/>
                <a:sym typeface="FS Albert Arabic"/>
              </a:rPr>
              <a:t>F-statistic (F0​): 1.14</a:t>
            </a:r>
          </a:p>
          <a:p>
            <a:pPr marL="1248151" lvl="2" indent="-416050" algn="l">
              <a:lnSpc>
                <a:spcPts val="3988"/>
              </a:lnSpc>
              <a:spcBef>
                <a:spcPct val="0"/>
              </a:spcBef>
              <a:buFont typeface="Arial"/>
              <a:buChar char="⚬"/>
            </a:pPr>
            <a:r>
              <a:rPr lang="en-US" sz="2890">
                <a:solidFill>
                  <a:srgbClr val="333333"/>
                </a:solidFill>
                <a:latin typeface="FS Albert Arabic"/>
                <a:ea typeface="FS Albert Arabic"/>
                <a:cs typeface="FS Albert Arabic"/>
                <a:sym typeface="FS Albert Arabic"/>
              </a:rPr>
              <a:t>P-value: 0.3356</a:t>
            </a:r>
          </a:p>
          <a:p>
            <a:pPr algn="l">
              <a:lnSpc>
                <a:spcPts val="3988"/>
              </a:lnSpc>
              <a:spcBef>
                <a:spcPct val="0"/>
              </a:spcBef>
            </a:pPr>
            <a:endParaRPr lang="en-US" sz="2890">
              <a:solidFill>
                <a:srgbClr val="333333"/>
              </a:solidFill>
              <a:latin typeface="FS Albert Arabic"/>
              <a:ea typeface="FS Albert Arabic"/>
              <a:cs typeface="FS Albert Arabic"/>
              <a:sym typeface="FS Albert Arabic"/>
            </a:endParaRPr>
          </a:p>
          <a:p>
            <a:pPr algn="l">
              <a:lnSpc>
                <a:spcPts val="3988"/>
              </a:lnSpc>
              <a:spcBef>
                <a:spcPct val="0"/>
              </a:spcBef>
            </a:pPr>
            <a:endParaRPr lang="en-US" sz="2890">
              <a:solidFill>
                <a:srgbClr val="333333"/>
              </a:solidFill>
              <a:latin typeface="FS Albert Arabic"/>
              <a:ea typeface="FS Albert Arabic"/>
              <a:cs typeface="FS Albert Arabic"/>
              <a:sym typeface="FS Albert Arabic"/>
            </a:endParaRPr>
          </a:p>
          <a:p>
            <a:pPr marL="624076" lvl="1" indent="-312038" algn="l">
              <a:lnSpc>
                <a:spcPts val="3988"/>
              </a:lnSpc>
              <a:spcBef>
                <a:spcPct val="0"/>
              </a:spcBef>
              <a:buFont typeface="Arial"/>
              <a:buChar char="•"/>
            </a:pPr>
            <a:r>
              <a:rPr lang="en-US" sz="2890">
                <a:solidFill>
                  <a:srgbClr val="333333"/>
                </a:solidFill>
                <a:latin typeface="FS Albert Arabic"/>
                <a:ea typeface="FS Albert Arabic"/>
                <a:cs typeface="FS Albert Arabic"/>
                <a:sym typeface="FS Albert Arabic"/>
              </a:rPr>
              <a:t>Critical Value (F0.05​(7,29992)): ≈2.01</a:t>
            </a:r>
          </a:p>
          <a:p>
            <a:pPr marL="624076" lvl="1" indent="-312038" algn="l">
              <a:lnSpc>
                <a:spcPts val="3988"/>
              </a:lnSpc>
              <a:buFont typeface="Arial"/>
              <a:buChar char="•"/>
            </a:pPr>
            <a:r>
              <a:rPr lang="en-US" sz="2890">
                <a:solidFill>
                  <a:srgbClr val="333333"/>
                </a:solidFill>
                <a:latin typeface="FS Albert Arabic"/>
                <a:ea typeface="FS Albert Arabic"/>
                <a:cs typeface="FS Albert Arabic"/>
                <a:sym typeface="FS Albert Arabic"/>
              </a:rPr>
              <a:t>Comparison: F0​ (1.14) &lt; Critical Value (2.01)</a:t>
            </a:r>
          </a:p>
          <a:p>
            <a:pPr marL="1248151" lvl="2" indent="-416050" algn="l">
              <a:lnSpc>
                <a:spcPts val="3988"/>
              </a:lnSpc>
              <a:buFont typeface="Arial"/>
              <a:buChar char="⚬"/>
            </a:pPr>
            <a:r>
              <a:rPr lang="en-US" sz="2890">
                <a:solidFill>
                  <a:srgbClr val="333333"/>
                </a:solidFill>
                <a:latin typeface="FS Albert Arabic"/>
                <a:ea typeface="FS Albert Arabic"/>
                <a:cs typeface="FS Albert Arabic"/>
                <a:sym typeface="FS Albert Arabic"/>
              </a:rPr>
              <a:t>P-value (0.3356) &gt; α (0.05)</a:t>
            </a:r>
          </a:p>
          <a:p>
            <a:pPr marL="624076" lvl="1" indent="-312038" algn="l">
              <a:lnSpc>
                <a:spcPts val="3988"/>
              </a:lnSpc>
              <a:buFont typeface="Arial"/>
              <a:buChar char="•"/>
            </a:pPr>
            <a:r>
              <a:rPr lang="en-US" sz="2890">
                <a:solidFill>
                  <a:srgbClr val="333333"/>
                </a:solidFill>
                <a:latin typeface="FS Albert Arabic"/>
                <a:ea typeface="FS Albert Arabic"/>
                <a:cs typeface="FS Albert Arabic"/>
                <a:sym typeface="FS Albert Arabic"/>
              </a:rPr>
              <a:t>Conclusion: We fail to reject the Null Hypothesis (H0​).</a:t>
            </a:r>
          </a:p>
          <a:p>
            <a:pPr marL="1248151" lvl="2" indent="-416050" algn="l">
              <a:lnSpc>
                <a:spcPts val="3988"/>
              </a:lnSpc>
              <a:spcBef>
                <a:spcPct val="0"/>
              </a:spcBef>
              <a:buFont typeface="Arial"/>
              <a:buChar char="⚬"/>
            </a:pPr>
            <a:r>
              <a:rPr lang="en-US" sz="2890">
                <a:solidFill>
                  <a:srgbClr val="333333"/>
                </a:solidFill>
                <a:latin typeface="FS Albert Arabic"/>
                <a:ea typeface="FS Albert Arabic"/>
                <a:cs typeface="FS Albert Arabic"/>
                <a:sym typeface="FS Albert Arabic"/>
              </a:rPr>
              <a:t>There is no statistically significant difference in mean median salaries across the 8 industries.</a:t>
            </a:r>
          </a:p>
          <a:p>
            <a:pPr marL="1248151" lvl="2" indent="-416050" algn="l">
              <a:lnSpc>
                <a:spcPts val="3988"/>
              </a:lnSpc>
              <a:spcBef>
                <a:spcPct val="0"/>
              </a:spcBef>
              <a:buFont typeface="Arial"/>
              <a:buChar char="⚬"/>
            </a:pPr>
            <a:r>
              <a:rPr lang="en-US" sz="2890">
                <a:solidFill>
                  <a:srgbClr val="333333"/>
                </a:solidFill>
                <a:latin typeface="FS Albert Arabic"/>
                <a:ea typeface="FS Albert Arabic"/>
                <a:cs typeface="FS Albert Arabic"/>
                <a:sym typeface="FS Albert Arabic"/>
              </a:rPr>
              <a:t>Any observed differences are likely due to chance.</a:t>
            </a:r>
          </a:p>
          <a:p>
            <a:pPr algn="l">
              <a:lnSpc>
                <a:spcPts val="3988"/>
              </a:lnSpc>
              <a:spcBef>
                <a:spcPct val="0"/>
              </a:spcBef>
            </a:pPr>
            <a:endParaRPr lang="en-US" sz="2890">
              <a:solidFill>
                <a:srgbClr val="333333"/>
              </a:solidFill>
              <a:latin typeface="FS Albert Arabic"/>
              <a:ea typeface="FS Albert Arabic"/>
              <a:cs typeface="FS Albert Arabic"/>
              <a:sym typeface="FS Albert Arabic"/>
            </a:endParaRPr>
          </a:p>
        </p:txBody>
      </p:sp>
      <p:sp>
        <p:nvSpPr>
          <p:cNvPr id="6" name="Freeform 6"/>
          <p:cNvSpPr/>
          <p:nvPr/>
        </p:nvSpPr>
        <p:spPr>
          <a:xfrm>
            <a:off x="7846852" y="3952700"/>
            <a:ext cx="10121140" cy="2163394"/>
          </a:xfrm>
          <a:custGeom>
            <a:avLst/>
            <a:gdLst/>
            <a:ahLst/>
            <a:cxnLst/>
            <a:rect l="l" t="t" r="r" b="b"/>
            <a:pathLst>
              <a:path w="10121140" h="2163394">
                <a:moveTo>
                  <a:pt x="0" y="0"/>
                </a:moveTo>
                <a:lnTo>
                  <a:pt x="10121140" y="0"/>
                </a:lnTo>
                <a:lnTo>
                  <a:pt x="10121140" y="2163394"/>
                </a:lnTo>
                <a:lnTo>
                  <a:pt x="0" y="2163394"/>
                </a:lnTo>
                <a:lnTo>
                  <a:pt x="0" y="0"/>
                </a:lnTo>
                <a:close/>
              </a:path>
            </a:pathLst>
          </a:custGeom>
          <a:blipFill>
            <a:blip r:embed="rId6"/>
            <a:stretch>
              <a:fillRect/>
            </a:stretch>
          </a:blipFill>
        </p:spPr>
        <p:txBody>
          <a:bodyPr/>
          <a:lstStyle/>
          <a:p>
            <a:endParaRPr lang="en-GB"/>
          </a:p>
        </p:txBody>
      </p:sp>
      <p:sp>
        <p:nvSpPr>
          <p:cNvPr id="7" name="TextBox 7"/>
          <p:cNvSpPr txBox="1"/>
          <p:nvPr/>
        </p:nvSpPr>
        <p:spPr>
          <a:xfrm>
            <a:off x="1531425" y="1414678"/>
            <a:ext cx="15225150" cy="762000"/>
          </a:xfrm>
          <a:prstGeom prst="rect">
            <a:avLst/>
          </a:prstGeom>
        </p:spPr>
        <p:txBody>
          <a:bodyPr lIns="0" tIns="0" rIns="0" bIns="0" rtlCol="0" anchor="t">
            <a:spAutoFit/>
          </a:bodyPr>
          <a:lstStyle/>
          <a:p>
            <a:pPr algn="l">
              <a:lnSpc>
                <a:spcPts val="5880"/>
              </a:lnSpc>
            </a:pPr>
            <a:r>
              <a:rPr lang="en-US" sz="4900" b="1" u="sng">
                <a:solidFill>
                  <a:srgbClr val="333333"/>
                </a:solidFill>
                <a:latin typeface="Arimo Bold"/>
                <a:ea typeface="Arimo Bold"/>
                <a:cs typeface="Arimo Bold"/>
                <a:sym typeface="Arimo Bold"/>
              </a:rPr>
              <a:t>Results and Conclusion:</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13704640" y="3952700"/>
            <a:ext cx="4716248" cy="8072752"/>
            <a:chOff x="0" y="0"/>
            <a:chExt cx="6288331" cy="10763669"/>
          </a:xfrm>
        </p:grpSpPr>
        <p:sp>
          <p:nvSpPr>
            <p:cNvPr id="4" name="Freeform 4"/>
            <p:cNvSpPr/>
            <p:nvPr/>
          </p:nvSpPr>
          <p:spPr>
            <a:xfrm>
              <a:off x="0" y="0"/>
              <a:ext cx="6288278" cy="10763631"/>
            </a:xfrm>
            <a:custGeom>
              <a:avLst/>
              <a:gdLst/>
              <a:ahLst/>
              <a:cxnLst/>
              <a:rect l="l" t="t" r="r" b="b"/>
              <a:pathLst>
                <a:path w="6288278" h="10763631">
                  <a:moveTo>
                    <a:pt x="0" y="0"/>
                  </a:moveTo>
                  <a:lnTo>
                    <a:pt x="6288278" y="0"/>
                  </a:lnTo>
                  <a:lnTo>
                    <a:pt x="6288278" y="10763631"/>
                  </a:lnTo>
                  <a:lnTo>
                    <a:pt x="0" y="10763631"/>
                  </a:lnTo>
                  <a:lnTo>
                    <a:pt x="0" y="0"/>
                  </a:lnTo>
                  <a:close/>
                </a:path>
              </a:pathLst>
            </a:custGeom>
            <a:blipFill>
              <a:blip r:embed="rId5"/>
              <a:stretch>
                <a:fillRect r="-81072"/>
              </a:stretch>
            </a:blipFill>
          </p:spPr>
          <p:txBody>
            <a:bodyPr/>
            <a:lstStyle/>
            <a:p>
              <a:endParaRPr lang="en-GB"/>
            </a:p>
          </p:txBody>
        </p:sp>
      </p:grpSp>
      <p:sp>
        <p:nvSpPr>
          <p:cNvPr id="5" name="Freeform 5"/>
          <p:cNvSpPr/>
          <p:nvPr/>
        </p:nvSpPr>
        <p:spPr>
          <a:xfrm>
            <a:off x="401972" y="1454486"/>
            <a:ext cx="9184840" cy="5862528"/>
          </a:xfrm>
          <a:custGeom>
            <a:avLst/>
            <a:gdLst/>
            <a:ahLst/>
            <a:cxnLst/>
            <a:rect l="l" t="t" r="r" b="b"/>
            <a:pathLst>
              <a:path w="9184840" h="5862528">
                <a:moveTo>
                  <a:pt x="0" y="0"/>
                </a:moveTo>
                <a:lnTo>
                  <a:pt x="9184840" y="0"/>
                </a:lnTo>
                <a:lnTo>
                  <a:pt x="9184840" y="5862528"/>
                </a:lnTo>
                <a:lnTo>
                  <a:pt x="0" y="5862528"/>
                </a:lnTo>
                <a:lnTo>
                  <a:pt x="0" y="0"/>
                </a:lnTo>
                <a:close/>
              </a:path>
            </a:pathLst>
          </a:custGeom>
          <a:blipFill>
            <a:blip r:embed="rId6"/>
            <a:stretch>
              <a:fillRect r="-23042"/>
            </a:stretch>
          </a:blipFill>
        </p:spPr>
        <p:txBody>
          <a:bodyPr/>
          <a:lstStyle/>
          <a:p>
            <a:endParaRPr lang="en-GB"/>
          </a:p>
        </p:txBody>
      </p:sp>
      <p:sp>
        <p:nvSpPr>
          <p:cNvPr id="6" name="Freeform 6"/>
          <p:cNvSpPr/>
          <p:nvPr/>
        </p:nvSpPr>
        <p:spPr>
          <a:xfrm>
            <a:off x="9750572" y="1847860"/>
            <a:ext cx="8203731" cy="5469154"/>
          </a:xfrm>
          <a:custGeom>
            <a:avLst/>
            <a:gdLst/>
            <a:ahLst/>
            <a:cxnLst/>
            <a:rect l="l" t="t" r="r" b="b"/>
            <a:pathLst>
              <a:path w="8203731" h="5469154">
                <a:moveTo>
                  <a:pt x="0" y="0"/>
                </a:moveTo>
                <a:lnTo>
                  <a:pt x="8203731" y="0"/>
                </a:lnTo>
                <a:lnTo>
                  <a:pt x="8203731" y="5469154"/>
                </a:lnTo>
                <a:lnTo>
                  <a:pt x="0" y="5469154"/>
                </a:lnTo>
                <a:lnTo>
                  <a:pt x="0" y="0"/>
                </a:lnTo>
                <a:close/>
              </a:path>
            </a:pathLst>
          </a:custGeom>
          <a:blipFill>
            <a:blip r:embed="rId7"/>
            <a:stretch>
              <a:fillRect/>
            </a:stretch>
          </a:blipFill>
        </p:spPr>
        <p:txBody>
          <a:bodyPr/>
          <a:lstStyle/>
          <a:p>
            <a:endParaRPr lang="en-GB"/>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8426700" y="6494550"/>
            <a:ext cx="11518854" cy="5086650"/>
            <a:chOff x="0" y="0"/>
            <a:chExt cx="15358472" cy="6782200"/>
          </a:xfrm>
        </p:grpSpPr>
        <p:sp>
          <p:nvSpPr>
            <p:cNvPr id="4" name="Freeform 4"/>
            <p:cNvSpPr/>
            <p:nvPr/>
          </p:nvSpPr>
          <p:spPr>
            <a:xfrm>
              <a:off x="0" y="0"/>
              <a:ext cx="15358490" cy="6782181"/>
            </a:xfrm>
            <a:custGeom>
              <a:avLst/>
              <a:gdLst/>
              <a:ahLst/>
              <a:cxnLst/>
              <a:rect l="l" t="t" r="r" b="b"/>
              <a:pathLst>
                <a:path w="15358490" h="6782181">
                  <a:moveTo>
                    <a:pt x="0" y="0"/>
                  </a:moveTo>
                  <a:lnTo>
                    <a:pt x="15358490" y="0"/>
                  </a:lnTo>
                  <a:lnTo>
                    <a:pt x="15358490" y="6782181"/>
                  </a:lnTo>
                  <a:lnTo>
                    <a:pt x="0" y="6782181"/>
                  </a:lnTo>
                  <a:lnTo>
                    <a:pt x="0" y="0"/>
                  </a:lnTo>
                  <a:close/>
                </a:path>
              </a:pathLst>
            </a:custGeom>
            <a:blipFill>
              <a:blip r:embed="rId5"/>
              <a:stretch>
                <a:fillRect t="-14109" b="-1"/>
              </a:stretch>
            </a:blipFill>
          </p:spPr>
          <p:txBody>
            <a:bodyPr/>
            <a:lstStyle/>
            <a:p>
              <a:endParaRPr lang="en-GB"/>
            </a:p>
          </p:txBody>
        </p:sp>
      </p:grpSp>
      <p:sp>
        <p:nvSpPr>
          <p:cNvPr id="5" name="TextBox 5"/>
          <p:cNvSpPr txBox="1"/>
          <p:nvPr/>
        </p:nvSpPr>
        <p:spPr>
          <a:xfrm>
            <a:off x="1006877" y="206641"/>
            <a:ext cx="15225150" cy="1000650"/>
          </a:xfrm>
          <a:prstGeom prst="rect">
            <a:avLst/>
          </a:prstGeom>
        </p:spPr>
        <p:txBody>
          <a:bodyPr lIns="0" tIns="0" rIns="0" bIns="0" rtlCol="0" anchor="t">
            <a:spAutoFit/>
          </a:bodyPr>
          <a:lstStyle/>
          <a:p>
            <a:pPr algn="l">
              <a:lnSpc>
                <a:spcPts val="6719"/>
              </a:lnSpc>
            </a:pPr>
            <a:r>
              <a:rPr lang="en-US" sz="5599" b="1">
                <a:solidFill>
                  <a:srgbClr val="333333"/>
                </a:solidFill>
                <a:latin typeface="Arimo Bold"/>
                <a:ea typeface="Arimo Bold"/>
                <a:cs typeface="Arimo Bold"/>
                <a:sym typeface="Arimo Bold"/>
              </a:rPr>
              <a:t>Question 4</a:t>
            </a:r>
          </a:p>
        </p:txBody>
      </p:sp>
      <p:sp>
        <p:nvSpPr>
          <p:cNvPr id="6" name="TextBox 6"/>
          <p:cNvSpPr txBox="1"/>
          <p:nvPr/>
        </p:nvSpPr>
        <p:spPr>
          <a:xfrm>
            <a:off x="1006875" y="3470942"/>
            <a:ext cx="8384366" cy="2093353"/>
          </a:xfrm>
          <a:prstGeom prst="rect">
            <a:avLst/>
          </a:prstGeom>
        </p:spPr>
        <p:txBody>
          <a:bodyPr lIns="0" tIns="0" rIns="0" bIns="0" rtlCol="0" anchor="t">
            <a:spAutoFit/>
          </a:bodyPr>
          <a:lstStyle/>
          <a:p>
            <a:pPr algn="l">
              <a:lnSpc>
                <a:spcPts val="3863"/>
              </a:lnSpc>
            </a:pPr>
            <a:r>
              <a:rPr lang="en-US" sz="2799">
                <a:solidFill>
                  <a:srgbClr val="333333"/>
                </a:solidFill>
                <a:latin typeface="FS Albert Arabic"/>
                <a:ea typeface="FS Albert Arabic"/>
                <a:cs typeface="FS Albert Arabic"/>
                <a:sym typeface="FS Albert Arabic"/>
              </a:rPr>
              <a:t>The correlation was extremely weak (r = -0.0013), with an R² value near zero.</a:t>
            </a:r>
          </a:p>
          <a:p>
            <a:pPr algn="l">
              <a:lnSpc>
                <a:spcPts val="3863"/>
              </a:lnSpc>
            </a:pPr>
            <a:r>
              <a:rPr lang="en-US" sz="2799">
                <a:solidFill>
                  <a:srgbClr val="333333"/>
                </a:solidFill>
                <a:latin typeface="FS Albert Arabic"/>
                <a:ea typeface="FS Albert Arabic"/>
                <a:cs typeface="FS Albert Arabic"/>
                <a:sym typeface="FS Albert Arabic"/>
              </a:rPr>
              <a:t>No significant linear relationship exists and other factors influence job demand.</a:t>
            </a:r>
          </a:p>
        </p:txBody>
      </p:sp>
      <p:sp>
        <p:nvSpPr>
          <p:cNvPr id="7" name="TextBox 7"/>
          <p:cNvSpPr txBox="1"/>
          <p:nvPr/>
        </p:nvSpPr>
        <p:spPr>
          <a:xfrm>
            <a:off x="1006875" y="2435530"/>
            <a:ext cx="7405312" cy="595387"/>
          </a:xfrm>
          <a:prstGeom prst="rect">
            <a:avLst/>
          </a:prstGeom>
        </p:spPr>
        <p:txBody>
          <a:bodyPr lIns="0" tIns="0" rIns="0" bIns="0" rtlCol="0" anchor="t">
            <a:spAutoFit/>
          </a:bodyPr>
          <a:lstStyle/>
          <a:p>
            <a:pPr algn="l">
              <a:lnSpc>
                <a:spcPts val="3863"/>
              </a:lnSpc>
            </a:pPr>
            <a:r>
              <a:rPr lang="en-US" sz="2799" b="1">
                <a:solidFill>
                  <a:srgbClr val="333333"/>
                </a:solidFill>
                <a:latin typeface="FS Albert Arabic Bold"/>
                <a:ea typeface="FS Albert Arabic Bold"/>
                <a:cs typeface="FS Albert Arabic Bold"/>
                <a:sym typeface="FS Albert Arabic Bold"/>
              </a:rPr>
              <a:t>Methodology:</a:t>
            </a:r>
            <a:r>
              <a:rPr lang="en-US" sz="2799">
                <a:solidFill>
                  <a:srgbClr val="333333"/>
                </a:solidFill>
                <a:latin typeface="FS Albert Arabic"/>
                <a:ea typeface="FS Albert Arabic"/>
                <a:cs typeface="FS Albert Arabic"/>
                <a:sym typeface="FS Albert Arabic"/>
              </a:rPr>
              <a:t> Simple Linear Regression </a:t>
            </a:r>
          </a:p>
        </p:txBody>
      </p:sp>
      <p:grpSp>
        <p:nvGrpSpPr>
          <p:cNvPr id="8" name="Group 8"/>
          <p:cNvGrpSpPr/>
          <p:nvPr/>
        </p:nvGrpSpPr>
        <p:grpSpPr>
          <a:xfrm>
            <a:off x="915452" y="489144"/>
            <a:ext cx="14636782" cy="1518074"/>
            <a:chOff x="0" y="0"/>
            <a:chExt cx="19515709" cy="2024099"/>
          </a:xfrm>
        </p:grpSpPr>
        <p:sp>
          <p:nvSpPr>
            <p:cNvPr id="9" name="Freeform 9"/>
            <p:cNvSpPr/>
            <p:nvPr/>
          </p:nvSpPr>
          <p:spPr>
            <a:xfrm>
              <a:off x="0" y="0"/>
              <a:ext cx="19515710" cy="2024099"/>
            </a:xfrm>
            <a:custGeom>
              <a:avLst/>
              <a:gdLst/>
              <a:ahLst/>
              <a:cxnLst/>
              <a:rect l="l" t="t" r="r" b="b"/>
              <a:pathLst>
                <a:path w="19515710" h="2024099">
                  <a:moveTo>
                    <a:pt x="0" y="0"/>
                  </a:moveTo>
                  <a:lnTo>
                    <a:pt x="19515710" y="0"/>
                  </a:lnTo>
                  <a:lnTo>
                    <a:pt x="19515710" y="2024099"/>
                  </a:lnTo>
                  <a:lnTo>
                    <a:pt x="0" y="2024099"/>
                  </a:lnTo>
                  <a:close/>
                </a:path>
              </a:pathLst>
            </a:custGeom>
            <a:solidFill>
              <a:srgbClr val="000000">
                <a:alpha val="0"/>
              </a:srgbClr>
            </a:solidFill>
          </p:spPr>
          <p:txBody>
            <a:bodyPr/>
            <a:lstStyle/>
            <a:p>
              <a:endParaRPr lang="en-GB"/>
            </a:p>
          </p:txBody>
        </p:sp>
        <p:sp>
          <p:nvSpPr>
            <p:cNvPr id="10" name="TextBox 10"/>
            <p:cNvSpPr txBox="1"/>
            <p:nvPr/>
          </p:nvSpPr>
          <p:spPr>
            <a:xfrm>
              <a:off x="0" y="-47625"/>
              <a:ext cx="19515709" cy="2071724"/>
            </a:xfrm>
            <a:prstGeom prst="rect">
              <a:avLst/>
            </a:prstGeom>
          </p:spPr>
          <p:txBody>
            <a:bodyPr lIns="0" tIns="0" rIns="0" bIns="0" rtlCol="0" anchor="b"/>
            <a:lstStyle/>
            <a:p>
              <a:pPr algn="l">
                <a:lnSpc>
                  <a:spcPts val="3863"/>
                </a:lnSpc>
              </a:pPr>
              <a:r>
                <a:rPr lang="en-US" sz="2799">
                  <a:solidFill>
                    <a:srgbClr val="333333"/>
                  </a:solidFill>
                  <a:latin typeface="FS Albert Arabic"/>
                  <a:ea typeface="FS Albert Arabic"/>
                  <a:cs typeface="FS Albert Arabic"/>
                  <a:sym typeface="FS Albert Arabic"/>
                </a:rPr>
                <a:t>Is there a linear relationship between required experience and job openings?</a:t>
              </a:r>
            </a:p>
          </p:txBody>
        </p:sp>
      </p:grpSp>
      <p:sp>
        <p:nvSpPr>
          <p:cNvPr id="11" name="AutoShape 11"/>
          <p:cNvSpPr/>
          <p:nvPr/>
        </p:nvSpPr>
        <p:spPr>
          <a:xfrm rot="7147">
            <a:off x="-19070" y="1997693"/>
            <a:ext cx="18326140" cy="0"/>
          </a:xfrm>
          <a:prstGeom prst="line">
            <a:avLst/>
          </a:prstGeom>
          <a:ln w="19050" cap="rnd">
            <a:solidFill>
              <a:srgbClr val="333333"/>
            </a:solidFill>
            <a:prstDash val="solid"/>
            <a:headEnd type="none" w="sm" len="sm"/>
            <a:tailEnd type="none" w="sm" len="sm"/>
          </a:ln>
        </p:spPr>
        <p:txBody>
          <a:bodyPr/>
          <a:lstStyle/>
          <a:p>
            <a:endParaRPr lang="en-GB"/>
          </a:p>
        </p:txBody>
      </p:sp>
      <p:sp>
        <p:nvSpPr>
          <p:cNvPr id="12" name="TextBox 12"/>
          <p:cNvSpPr txBox="1"/>
          <p:nvPr/>
        </p:nvSpPr>
        <p:spPr>
          <a:xfrm>
            <a:off x="9875813" y="2500984"/>
            <a:ext cx="7879890" cy="3063325"/>
          </a:xfrm>
          <a:prstGeom prst="rect">
            <a:avLst/>
          </a:prstGeom>
        </p:spPr>
        <p:txBody>
          <a:bodyPr lIns="0" tIns="0" rIns="0" bIns="0" rtlCol="0" anchor="t">
            <a:spAutoFit/>
          </a:bodyPr>
          <a:lstStyle/>
          <a:p>
            <a:pPr algn="l">
              <a:lnSpc>
                <a:spcPts val="3863"/>
              </a:lnSpc>
            </a:pPr>
            <a:r>
              <a:rPr lang="en-US" sz="2799" b="1">
                <a:solidFill>
                  <a:srgbClr val="333333"/>
                </a:solidFill>
                <a:latin typeface="Arimo Bold"/>
                <a:ea typeface="Arimo Bold"/>
                <a:cs typeface="Arimo Bold"/>
                <a:sym typeface="Arimo Bold"/>
              </a:rPr>
              <a:t>Dependent Variable:</a:t>
            </a:r>
            <a:r>
              <a:rPr lang="en-US" sz="2799">
                <a:solidFill>
                  <a:srgbClr val="333333"/>
                </a:solidFill>
                <a:latin typeface="Arimo"/>
                <a:ea typeface="Arimo"/>
                <a:cs typeface="Arimo"/>
                <a:sym typeface="Arimo"/>
              </a:rPr>
              <a:t> Job Openings(2024)</a:t>
            </a:r>
          </a:p>
          <a:p>
            <a:pPr algn="l">
              <a:lnSpc>
                <a:spcPts val="3863"/>
              </a:lnSpc>
            </a:pPr>
            <a:endParaRPr lang="en-US" sz="2799">
              <a:solidFill>
                <a:srgbClr val="333333"/>
              </a:solidFill>
              <a:latin typeface="Arimo"/>
              <a:ea typeface="Arimo"/>
              <a:cs typeface="Arimo"/>
              <a:sym typeface="Arimo"/>
            </a:endParaRPr>
          </a:p>
          <a:p>
            <a:pPr algn="l">
              <a:lnSpc>
                <a:spcPts val="3863"/>
              </a:lnSpc>
            </a:pPr>
            <a:r>
              <a:rPr lang="en-US" sz="2799" b="1">
                <a:solidFill>
                  <a:srgbClr val="333333"/>
                </a:solidFill>
                <a:latin typeface="FS Albert Arabic Bold"/>
                <a:ea typeface="FS Albert Arabic Bold"/>
                <a:cs typeface="FS Albert Arabic Bold"/>
                <a:sym typeface="FS Albert Arabic Bold"/>
              </a:rPr>
              <a:t>Independent Variables: </a:t>
            </a:r>
            <a:r>
              <a:rPr lang="en-US" sz="2799">
                <a:solidFill>
                  <a:srgbClr val="333333"/>
                </a:solidFill>
                <a:latin typeface="FS Albert Arabic"/>
                <a:ea typeface="FS Albert Arabic"/>
                <a:cs typeface="FS Albert Arabic"/>
                <a:sym typeface="FS Albert Arabic"/>
              </a:rPr>
              <a:t>Experience Required (years)</a:t>
            </a:r>
          </a:p>
          <a:p>
            <a:pPr algn="l">
              <a:lnSpc>
                <a:spcPts val="3863"/>
              </a:lnSpc>
            </a:pPr>
            <a:endParaRPr lang="en-US" sz="2799">
              <a:solidFill>
                <a:srgbClr val="333333"/>
              </a:solidFill>
              <a:latin typeface="FS Albert Arabic"/>
              <a:ea typeface="FS Albert Arabic"/>
              <a:cs typeface="FS Albert Arabic"/>
              <a:sym typeface="FS Albert Arabic"/>
            </a:endParaRPr>
          </a:p>
        </p:txBody>
      </p:sp>
      <mc:AlternateContent xmlns:mc="http://schemas.openxmlformats.org/markup-compatibility/2006" xmlns:a14="http://schemas.microsoft.com/office/drawing/2010/main">
        <mc:Choice Requires="a14">
          <p:sp>
            <p:nvSpPr>
              <p:cNvPr id="13" name="TextBox 13"/>
              <p:cNvSpPr txBox="1"/>
              <p:nvPr/>
            </p:nvSpPr>
            <p:spPr>
              <a:xfrm>
                <a:off x="1196335" y="6377614"/>
                <a:ext cx="6416906" cy="2500685"/>
              </a:xfrm>
              <a:prstGeom prst="rect">
                <a:avLst/>
              </a:prstGeom>
            </p:spPr>
            <p:txBody>
              <a:bodyPr lIns="0" tIns="0" rIns="0" bIns="0" rtlCol="0" anchor="t">
                <a:spAutoFit/>
              </a:bodyPr>
              <a:lstStyle/>
              <a:p>
                <a:pPr algn="ctr">
                  <a:lnSpc>
                    <a:spcPts val="3863"/>
                  </a:lnSpc>
                </a:pPr>
                <a:r>
                  <a:rPr lang="en-US" sz="2799" b="1" dirty="0">
                    <a:solidFill>
                      <a:srgbClr val="333333"/>
                    </a:solidFill>
                    <a:latin typeface="Arimo Bold"/>
                    <a:ea typeface="Arimo Bold"/>
                    <a:cs typeface="Arimo Bold"/>
                    <a:sym typeface="Arimo Bold"/>
                  </a:rPr>
                  <a:t>Null Hypothesis(</a:t>
                </a:r>
                <a14:m>
                  <m:oMath xmlns:m="http://schemas.openxmlformats.org/officeDocument/2006/math">
                    <m:sSub>
                      <m:sSubPr>
                        <m:ctrlPr>
                          <a:rPr lang="en-GB" sz="2800" b="1" i="1">
                            <a:latin typeface="Cambria Math" panose="02040503050406030204" pitchFamily="18" charset="0"/>
                            <a:ea typeface="Epilogue"/>
                            <a:cs typeface="Epilogue"/>
                          </a:rPr>
                        </m:ctrlPr>
                      </m:sSubPr>
                      <m:e>
                        <m:r>
                          <a:rPr lang="en-US" sz="2800" b="1" i="1">
                            <a:latin typeface="Cambria Math" panose="02040503050406030204" pitchFamily="18" charset="0"/>
                            <a:ea typeface="Epilogue"/>
                            <a:cs typeface="Epilogue"/>
                          </a:rPr>
                          <m:t>𝑯</m:t>
                        </m:r>
                      </m:e>
                      <m:sub>
                        <m:r>
                          <a:rPr lang="en-US" sz="2800" b="1" i="1">
                            <a:latin typeface="Cambria Math" panose="02040503050406030204" pitchFamily="18" charset="0"/>
                            <a:ea typeface="Epilogue"/>
                            <a:cs typeface="Epilogue"/>
                          </a:rPr>
                          <m:t>𝟎</m:t>
                        </m:r>
                      </m:sub>
                    </m:sSub>
                  </m:oMath>
                </a14:m>
                <a:r>
                  <a:rPr lang="en-US" sz="2799" b="1" dirty="0">
                    <a:solidFill>
                      <a:srgbClr val="333333"/>
                    </a:solidFill>
                    <a:latin typeface="Arimo Bold"/>
                    <a:ea typeface="Arimo Bold"/>
                    <a:cs typeface="Arimo Bold"/>
                    <a:sym typeface="Arimo Bold"/>
                  </a:rPr>
                  <a:t>)</a:t>
                </a:r>
              </a:p>
              <a:p>
                <a:pPr algn="ctr">
                  <a:lnSpc>
                    <a:spcPts val="3863"/>
                  </a:lnSpc>
                </a:pPr>
                <a:r>
                  <a:rPr lang="en-US" sz="2799" dirty="0">
                    <a:solidFill>
                      <a:srgbClr val="333333"/>
                    </a:solidFill>
                    <a:latin typeface="FS Albert Arabic"/>
                    <a:ea typeface="FS Albert Arabic"/>
                    <a:cs typeface="FS Albert Arabic"/>
                    <a:sym typeface="FS Albert Arabic"/>
                  </a:rPr>
                  <a:t>Assumes no linear relationship</a:t>
                </a:r>
              </a:p>
              <a:p>
                <a:pPr algn="ctr">
                  <a:lnSpc>
                    <a:spcPts val="3863"/>
                  </a:lnSpc>
                </a:pPr>
                <a:r>
                  <a:rPr lang="en-US" sz="2799" dirty="0">
                    <a:solidFill>
                      <a:srgbClr val="333333"/>
                    </a:solidFill>
                    <a:latin typeface="FS Albert Arabic"/>
                    <a:ea typeface="FS Albert Arabic"/>
                    <a:cs typeface="FS Albert Arabic"/>
                    <a:sym typeface="FS Albert Arabic"/>
                  </a:rPr>
                  <a:t>between required experience and job openings. This means experience does not significantly affect demand.</a:t>
                </a:r>
              </a:p>
            </p:txBody>
          </p:sp>
        </mc:Choice>
        <mc:Fallback xmlns="">
          <p:sp>
            <p:nvSpPr>
              <p:cNvPr id="13" name="TextBox 13"/>
              <p:cNvSpPr txBox="1">
                <a:spLocks noRot="1" noChangeAspect="1" noMove="1" noResize="1" noEditPoints="1" noAdjustHandles="1" noChangeArrowheads="1" noChangeShapeType="1" noTextEdit="1"/>
              </p:cNvSpPr>
              <p:nvPr/>
            </p:nvSpPr>
            <p:spPr>
              <a:xfrm>
                <a:off x="1196335" y="6377614"/>
                <a:ext cx="6416906" cy="2500685"/>
              </a:xfrm>
              <a:prstGeom prst="rect">
                <a:avLst/>
              </a:prstGeom>
              <a:blipFill>
                <a:blip r:embed="rId6"/>
                <a:stretch>
                  <a:fillRect l="-2184" t="-2927" r="-3704" b="-7805"/>
                </a:stretch>
              </a:blipFill>
            </p:spPr>
            <p:txBody>
              <a:bodyPr/>
              <a:lstStyle/>
              <a:p>
                <a:r>
                  <a:rPr lang="en-GB">
                    <a:noFill/>
                  </a:rPr>
                  <a:t> </a:t>
                </a:r>
              </a:p>
            </p:txBody>
          </p:sp>
        </mc:Fallback>
      </mc:AlternateContent>
      <p:sp>
        <p:nvSpPr>
          <p:cNvPr id="14" name="AutoShape 14"/>
          <p:cNvSpPr/>
          <p:nvPr/>
        </p:nvSpPr>
        <p:spPr>
          <a:xfrm rot="7147">
            <a:off x="15182" y="5787239"/>
            <a:ext cx="18326140" cy="0"/>
          </a:xfrm>
          <a:prstGeom prst="line">
            <a:avLst/>
          </a:prstGeom>
          <a:ln w="19050" cap="rnd">
            <a:solidFill>
              <a:srgbClr val="333333"/>
            </a:solidFill>
            <a:prstDash val="solid"/>
            <a:headEnd type="none" w="sm" len="sm"/>
            <a:tailEnd type="none" w="sm" len="sm"/>
          </a:ln>
        </p:spPr>
        <p:txBody>
          <a:bodyPr/>
          <a:lstStyle/>
          <a:p>
            <a:endParaRPr lang="en-GB"/>
          </a:p>
        </p:txBody>
      </p:sp>
      <mc:AlternateContent xmlns:mc="http://schemas.openxmlformats.org/markup-compatibility/2006" xmlns:a14="http://schemas.microsoft.com/office/drawing/2010/main">
        <mc:Choice Requires="a14">
          <p:sp>
            <p:nvSpPr>
              <p:cNvPr id="15" name="TextBox 15"/>
              <p:cNvSpPr txBox="1"/>
              <p:nvPr/>
            </p:nvSpPr>
            <p:spPr>
              <a:xfrm>
                <a:off x="9875813" y="6326814"/>
                <a:ext cx="6416906" cy="2500685"/>
              </a:xfrm>
              <a:prstGeom prst="rect">
                <a:avLst/>
              </a:prstGeom>
            </p:spPr>
            <p:txBody>
              <a:bodyPr lIns="0" tIns="0" rIns="0" bIns="0" rtlCol="0" anchor="t">
                <a:spAutoFit/>
              </a:bodyPr>
              <a:lstStyle/>
              <a:p>
                <a:pPr algn="ctr">
                  <a:lnSpc>
                    <a:spcPts val="3863"/>
                  </a:lnSpc>
                </a:pPr>
                <a:r>
                  <a:rPr lang="en-US" sz="2799" b="1" dirty="0">
                    <a:solidFill>
                      <a:srgbClr val="333333"/>
                    </a:solidFill>
                    <a:latin typeface="Arimo Bold"/>
                    <a:ea typeface="Arimo Bold"/>
                    <a:cs typeface="Arimo Bold"/>
                    <a:sym typeface="Arimo Bold"/>
                  </a:rPr>
                  <a:t>Alternative Hypothesis(</a:t>
                </a:r>
                <a14:m>
                  <m:oMath xmlns:m="http://schemas.openxmlformats.org/officeDocument/2006/math">
                    <m:sSub>
                      <m:sSubPr>
                        <m:ctrlPr>
                          <a:rPr lang="en-GB" sz="2800" b="1" i="1">
                            <a:latin typeface="Cambria Math" panose="02040503050406030204" pitchFamily="18" charset="0"/>
                            <a:ea typeface="Epilogue"/>
                            <a:cs typeface="Epilogue"/>
                          </a:rPr>
                        </m:ctrlPr>
                      </m:sSubPr>
                      <m:e>
                        <m:r>
                          <a:rPr lang="en-US" sz="2800" b="1" i="1">
                            <a:latin typeface="Cambria Math" panose="02040503050406030204" pitchFamily="18" charset="0"/>
                            <a:ea typeface="Epilogue"/>
                            <a:cs typeface="Epilogue"/>
                          </a:rPr>
                          <m:t>𝑯</m:t>
                        </m:r>
                      </m:e>
                      <m:sub>
                        <m:r>
                          <a:rPr lang="en-US" sz="2800" b="1" i="1">
                            <a:latin typeface="Cambria Math" panose="02040503050406030204" pitchFamily="18" charset="0"/>
                            <a:ea typeface="Epilogue"/>
                            <a:cs typeface="Epilogue"/>
                          </a:rPr>
                          <m:t>𝟏</m:t>
                        </m:r>
                      </m:sub>
                    </m:sSub>
                  </m:oMath>
                </a14:m>
                <a:r>
                  <a:rPr lang="en-US" sz="2799" b="1" dirty="0">
                    <a:solidFill>
                      <a:srgbClr val="333333"/>
                    </a:solidFill>
                    <a:latin typeface="Arimo Bold"/>
                    <a:ea typeface="Arimo Bold"/>
                    <a:cs typeface="Arimo Bold"/>
                    <a:sym typeface="Arimo Bold"/>
                  </a:rPr>
                  <a:t>)</a:t>
                </a:r>
              </a:p>
              <a:p>
                <a:pPr algn="ctr">
                  <a:lnSpc>
                    <a:spcPts val="3863"/>
                  </a:lnSpc>
                </a:pPr>
                <a:r>
                  <a:rPr lang="en-US" sz="2799" dirty="0">
                    <a:solidFill>
                      <a:srgbClr val="333333"/>
                    </a:solidFill>
                    <a:latin typeface="FS Albert Arabic"/>
                    <a:ea typeface="FS Albert Arabic"/>
                    <a:cs typeface="FS Albert Arabic"/>
                    <a:sym typeface="FS Albert Arabic"/>
                  </a:rPr>
                  <a:t>Suggests a linear relationship</a:t>
                </a:r>
              </a:p>
              <a:p>
                <a:pPr algn="ctr">
                  <a:lnSpc>
                    <a:spcPts val="3863"/>
                  </a:lnSpc>
                </a:pPr>
                <a:r>
                  <a:rPr lang="en-US" sz="2799" dirty="0">
                    <a:solidFill>
                      <a:srgbClr val="333333"/>
                    </a:solidFill>
                    <a:latin typeface="FS Albert Arabic"/>
                    <a:ea typeface="FS Albert Arabic"/>
                    <a:cs typeface="FS Albert Arabic"/>
                    <a:sym typeface="FS Albert Arabic"/>
                  </a:rPr>
                  <a:t>between required experience and job openings. In this case, experience would influence job demand.</a:t>
                </a:r>
              </a:p>
            </p:txBody>
          </p:sp>
        </mc:Choice>
        <mc:Fallback xmlns="">
          <p:sp>
            <p:nvSpPr>
              <p:cNvPr id="15" name="TextBox 15"/>
              <p:cNvSpPr txBox="1">
                <a:spLocks noRot="1" noChangeAspect="1" noMove="1" noResize="1" noEditPoints="1" noAdjustHandles="1" noChangeArrowheads="1" noChangeShapeType="1" noTextEdit="1"/>
              </p:cNvSpPr>
              <p:nvPr/>
            </p:nvSpPr>
            <p:spPr>
              <a:xfrm>
                <a:off x="9875813" y="6326814"/>
                <a:ext cx="6416906" cy="2500685"/>
              </a:xfrm>
              <a:prstGeom prst="rect">
                <a:avLst/>
              </a:prstGeom>
              <a:blipFill>
                <a:blip r:embed="rId7"/>
                <a:stretch>
                  <a:fillRect t="-2927" r="-1235" b="-7561"/>
                </a:stretch>
              </a:blipFill>
            </p:spPr>
            <p:txBody>
              <a:bodyPr/>
              <a:lstStyle/>
              <a:p>
                <a:r>
                  <a:rPr lang="en-GB">
                    <a:noFill/>
                  </a:rPr>
                  <a:t> </a:t>
                </a:r>
              </a:p>
            </p:txBody>
          </p:sp>
        </mc:Fallback>
      </mc:AlternateContent>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2950" y="7022450"/>
            <a:ext cx="18362400" cy="3264150"/>
          </a:xfrm>
          <a:custGeom>
            <a:avLst/>
            <a:gdLst/>
            <a:ahLst/>
            <a:cxnLst/>
            <a:rect l="l" t="t" r="r" b="b"/>
            <a:pathLst>
              <a:path w="18362400" h="3264150">
                <a:moveTo>
                  <a:pt x="0" y="0"/>
                </a:moveTo>
                <a:lnTo>
                  <a:pt x="18362400" y="0"/>
                </a:lnTo>
                <a:lnTo>
                  <a:pt x="18362400" y="3264150"/>
                </a:lnTo>
                <a:lnTo>
                  <a:pt x="0" y="32641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p:nvPr/>
        </p:nvGrpSpPr>
        <p:grpSpPr>
          <a:xfrm>
            <a:off x="5741518" y="443834"/>
            <a:ext cx="6804964" cy="1096450"/>
            <a:chOff x="0" y="0"/>
            <a:chExt cx="9073285" cy="1461933"/>
          </a:xfrm>
        </p:grpSpPr>
        <p:sp>
          <p:nvSpPr>
            <p:cNvPr id="4" name="Freeform 4"/>
            <p:cNvSpPr/>
            <p:nvPr/>
          </p:nvSpPr>
          <p:spPr>
            <a:xfrm>
              <a:off x="0" y="0"/>
              <a:ext cx="9073286" cy="1461933"/>
            </a:xfrm>
            <a:custGeom>
              <a:avLst/>
              <a:gdLst/>
              <a:ahLst/>
              <a:cxnLst/>
              <a:rect l="l" t="t" r="r" b="b"/>
              <a:pathLst>
                <a:path w="9073286" h="1461933">
                  <a:moveTo>
                    <a:pt x="0" y="0"/>
                  </a:moveTo>
                  <a:lnTo>
                    <a:pt x="9073286" y="0"/>
                  </a:lnTo>
                  <a:lnTo>
                    <a:pt x="9073286" y="1461933"/>
                  </a:lnTo>
                  <a:lnTo>
                    <a:pt x="0" y="1461933"/>
                  </a:lnTo>
                  <a:close/>
                </a:path>
              </a:pathLst>
            </a:custGeom>
            <a:solidFill>
              <a:srgbClr val="000000">
                <a:alpha val="0"/>
              </a:srgbClr>
            </a:solidFill>
          </p:spPr>
          <p:txBody>
            <a:bodyPr/>
            <a:lstStyle/>
            <a:p>
              <a:endParaRPr lang="en-GB"/>
            </a:p>
          </p:txBody>
        </p:sp>
        <p:sp>
          <p:nvSpPr>
            <p:cNvPr id="5" name="TextBox 5"/>
            <p:cNvSpPr txBox="1"/>
            <p:nvPr/>
          </p:nvSpPr>
          <p:spPr>
            <a:xfrm>
              <a:off x="0" y="-38100"/>
              <a:ext cx="9073285" cy="1500033"/>
            </a:xfrm>
            <a:prstGeom prst="rect">
              <a:avLst/>
            </a:prstGeom>
          </p:spPr>
          <p:txBody>
            <a:bodyPr lIns="0" tIns="0" rIns="0" bIns="0" rtlCol="0" anchor="b"/>
            <a:lstStyle/>
            <a:p>
              <a:pPr algn="l">
                <a:lnSpc>
                  <a:spcPts val="9600"/>
                </a:lnSpc>
              </a:pPr>
              <a:r>
                <a:rPr lang="en-US" sz="8000" b="1">
                  <a:solidFill>
                    <a:srgbClr val="333333"/>
                  </a:solidFill>
                  <a:latin typeface="Arimo Bold"/>
                  <a:ea typeface="Arimo Bold"/>
                  <a:cs typeface="Arimo Bold"/>
                  <a:sym typeface="Arimo Bold"/>
                </a:rPr>
                <a:t>Scatter Plot</a:t>
              </a:r>
            </a:p>
          </p:txBody>
        </p:sp>
      </p:grpSp>
      <p:grpSp>
        <p:nvGrpSpPr>
          <p:cNvPr id="6" name="Group 6"/>
          <p:cNvGrpSpPr>
            <a:grpSpLocks noChangeAspect="1"/>
          </p:cNvGrpSpPr>
          <p:nvPr/>
        </p:nvGrpSpPr>
        <p:grpSpPr>
          <a:xfrm>
            <a:off x="146108" y="2097920"/>
            <a:ext cx="9183188" cy="5423142"/>
            <a:chOff x="0" y="0"/>
            <a:chExt cx="12244251" cy="7230856"/>
          </a:xfrm>
        </p:grpSpPr>
        <p:sp>
          <p:nvSpPr>
            <p:cNvPr id="7" name="Freeform 7" descr="A graph with blue lines  AI-generated content may be incorrect."/>
            <p:cNvSpPr/>
            <p:nvPr/>
          </p:nvSpPr>
          <p:spPr>
            <a:xfrm>
              <a:off x="0" y="0"/>
              <a:ext cx="12244197" cy="7230872"/>
            </a:xfrm>
            <a:custGeom>
              <a:avLst/>
              <a:gdLst/>
              <a:ahLst/>
              <a:cxnLst/>
              <a:rect l="l" t="t" r="r" b="b"/>
              <a:pathLst>
                <a:path w="12244197" h="7230872">
                  <a:moveTo>
                    <a:pt x="0" y="0"/>
                  </a:moveTo>
                  <a:lnTo>
                    <a:pt x="12244197" y="0"/>
                  </a:lnTo>
                  <a:lnTo>
                    <a:pt x="12244197" y="7230872"/>
                  </a:lnTo>
                  <a:lnTo>
                    <a:pt x="0" y="7230872"/>
                  </a:lnTo>
                  <a:lnTo>
                    <a:pt x="0" y="0"/>
                  </a:lnTo>
                  <a:close/>
                </a:path>
              </a:pathLst>
            </a:custGeom>
            <a:blipFill>
              <a:blip r:embed="rId5"/>
              <a:stretch>
                <a:fillRect/>
              </a:stretch>
            </a:blipFill>
          </p:spPr>
          <p:txBody>
            <a:bodyPr/>
            <a:lstStyle/>
            <a:p>
              <a:endParaRPr lang="en-GB"/>
            </a:p>
          </p:txBody>
        </p:sp>
      </p:grpSp>
      <p:sp>
        <p:nvSpPr>
          <p:cNvPr id="8" name="TextBox 8"/>
          <p:cNvSpPr txBox="1"/>
          <p:nvPr/>
        </p:nvSpPr>
        <p:spPr>
          <a:xfrm>
            <a:off x="9975908" y="2963136"/>
            <a:ext cx="7191952" cy="3047880"/>
          </a:xfrm>
          <a:prstGeom prst="rect">
            <a:avLst/>
          </a:prstGeom>
        </p:spPr>
        <p:txBody>
          <a:bodyPr lIns="0" tIns="0" rIns="0" bIns="0" rtlCol="0" anchor="t">
            <a:spAutoFit/>
          </a:bodyPr>
          <a:lstStyle/>
          <a:p>
            <a:pPr algn="l">
              <a:lnSpc>
                <a:spcPts val="3840"/>
              </a:lnSpc>
            </a:pPr>
            <a:r>
              <a:rPr lang="en-US" sz="3200">
                <a:solidFill>
                  <a:srgbClr val="000000"/>
                </a:solidFill>
                <a:latin typeface="FS Albert Arabic"/>
                <a:ea typeface="FS Albert Arabic"/>
                <a:cs typeface="FS Albert Arabic"/>
                <a:sym typeface="FS Albert Arabic"/>
              </a:rPr>
              <a:t>The scatter plot shows no clear trend.</a:t>
            </a:r>
          </a:p>
          <a:p>
            <a:pPr algn="l">
              <a:lnSpc>
                <a:spcPts val="3840"/>
              </a:lnSpc>
            </a:pPr>
            <a:r>
              <a:rPr lang="en-US" sz="3200">
                <a:solidFill>
                  <a:srgbClr val="000000"/>
                </a:solidFill>
                <a:latin typeface="FS Albert Arabic"/>
                <a:ea typeface="FS Albert Arabic"/>
                <a:cs typeface="FS Albert Arabic"/>
                <a:sym typeface="FS Albert Arabic"/>
              </a:rPr>
              <a:t>Simple linear regression confirms no relationship between Job openings and Experience required, so </a:t>
            </a:r>
          </a:p>
          <a:p>
            <a:pPr algn="l">
              <a:lnSpc>
                <a:spcPts val="3840"/>
              </a:lnSpc>
            </a:pPr>
            <a:r>
              <a:rPr lang="en-US" sz="3200">
                <a:solidFill>
                  <a:srgbClr val="000000"/>
                </a:solidFill>
                <a:latin typeface="FS Albert Arabic"/>
                <a:ea typeface="FS Albert Arabic"/>
                <a:cs typeface="FS Albert Arabic"/>
                <a:sym typeface="FS Albert Arabic"/>
              </a:rPr>
              <a:t>experience required does not significantly impact job openings.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2950" y="7022450"/>
            <a:ext cx="18362400" cy="3264150"/>
          </a:xfrm>
          <a:custGeom>
            <a:avLst/>
            <a:gdLst/>
            <a:ahLst/>
            <a:cxnLst/>
            <a:rect l="l" t="t" r="r" b="b"/>
            <a:pathLst>
              <a:path w="18362400" h="3264150">
                <a:moveTo>
                  <a:pt x="0" y="0"/>
                </a:moveTo>
                <a:lnTo>
                  <a:pt x="18362400" y="0"/>
                </a:lnTo>
                <a:lnTo>
                  <a:pt x="18362400" y="3264150"/>
                </a:lnTo>
                <a:lnTo>
                  <a:pt x="0" y="32641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p:nvPr/>
        </p:nvGrpSpPr>
        <p:grpSpPr>
          <a:xfrm>
            <a:off x="6198718" y="146958"/>
            <a:ext cx="6804964" cy="1377000"/>
            <a:chOff x="0" y="0"/>
            <a:chExt cx="9073285" cy="1836000"/>
          </a:xfrm>
        </p:grpSpPr>
        <p:sp>
          <p:nvSpPr>
            <p:cNvPr id="4" name="Freeform 4"/>
            <p:cNvSpPr/>
            <p:nvPr/>
          </p:nvSpPr>
          <p:spPr>
            <a:xfrm>
              <a:off x="0" y="0"/>
              <a:ext cx="9073286" cy="1836000"/>
            </a:xfrm>
            <a:custGeom>
              <a:avLst/>
              <a:gdLst/>
              <a:ahLst/>
              <a:cxnLst/>
              <a:rect l="l" t="t" r="r" b="b"/>
              <a:pathLst>
                <a:path w="9073286" h="1836000">
                  <a:moveTo>
                    <a:pt x="0" y="0"/>
                  </a:moveTo>
                  <a:lnTo>
                    <a:pt x="9073286" y="0"/>
                  </a:lnTo>
                  <a:lnTo>
                    <a:pt x="9073286" y="1836000"/>
                  </a:lnTo>
                  <a:lnTo>
                    <a:pt x="0" y="1836000"/>
                  </a:lnTo>
                  <a:close/>
                </a:path>
              </a:pathLst>
            </a:custGeom>
            <a:solidFill>
              <a:srgbClr val="000000">
                <a:alpha val="0"/>
              </a:srgbClr>
            </a:solidFill>
          </p:spPr>
          <p:txBody>
            <a:bodyPr/>
            <a:lstStyle/>
            <a:p>
              <a:endParaRPr lang="en-GB"/>
            </a:p>
          </p:txBody>
        </p:sp>
        <p:sp>
          <p:nvSpPr>
            <p:cNvPr id="5" name="TextBox 5"/>
            <p:cNvSpPr txBox="1"/>
            <p:nvPr/>
          </p:nvSpPr>
          <p:spPr>
            <a:xfrm>
              <a:off x="0" y="-38100"/>
              <a:ext cx="9073285" cy="1874100"/>
            </a:xfrm>
            <a:prstGeom prst="rect">
              <a:avLst/>
            </a:prstGeom>
          </p:spPr>
          <p:txBody>
            <a:bodyPr lIns="0" tIns="0" rIns="0" bIns="0" rtlCol="0" anchor="b"/>
            <a:lstStyle/>
            <a:p>
              <a:pPr algn="ctr">
                <a:lnSpc>
                  <a:spcPts val="9600"/>
                </a:lnSpc>
              </a:pPr>
              <a:r>
                <a:rPr lang="en-US" sz="8000" b="1">
                  <a:solidFill>
                    <a:srgbClr val="333333"/>
                  </a:solidFill>
                  <a:latin typeface="Arimo Bold"/>
                  <a:ea typeface="Arimo Bold"/>
                  <a:cs typeface="Arimo Bold"/>
                  <a:sym typeface="Arimo Bold"/>
                </a:rPr>
                <a:t>Results</a:t>
              </a:r>
            </a:p>
          </p:txBody>
        </p:sp>
      </p:grpSp>
      <p:grpSp>
        <p:nvGrpSpPr>
          <p:cNvPr id="6" name="Group 6"/>
          <p:cNvGrpSpPr>
            <a:grpSpLocks noChangeAspect="1"/>
          </p:cNvGrpSpPr>
          <p:nvPr/>
        </p:nvGrpSpPr>
        <p:grpSpPr>
          <a:xfrm>
            <a:off x="915270" y="1866730"/>
            <a:ext cx="8685930" cy="3782954"/>
            <a:chOff x="0" y="0"/>
            <a:chExt cx="11581240" cy="5043939"/>
          </a:xfrm>
        </p:grpSpPr>
        <p:sp>
          <p:nvSpPr>
            <p:cNvPr id="7" name="Freeform 7"/>
            <p:cNvSpPr/>
            <p:nvPr/>
          </p:nvSpPr>
          <p:spPr>
            <a:xfrm>
              <a:off x="0" y="0"/>
              <a:ext cx="11581257" cy="5043932"/>
            </a:xfrm>
            <a:custGeom>
              <a:avLst/>
              <a:gdLst/>
              <a:ahLst/>
              <a:cxnLst/>
              <a:rect l="l" t="t" r="r" b="b"/>
              <a:pathLst>
                <a:path w="11581257" h="5043932">
                  <a:moveTo>
                    <a:pt x="0" y="0"/>
                  </a:moveTo>
                  <a:lnTo>
                    <a:pt x="11581257" y="0"/>
                  </a:lnTo>
                  <a:lnTo>
                    <a:pt x="11581257" y="5043932"/>
                  </a:lnTo>
                  <a:lnTo>
                    <a:pt x="0" y="5043932"/>
                  </a:lnTo>
                  <a:lnTo>
                    <a:pt x="0" y="0"/>
                  </a:lnTo>
                  <a:close/>
                </a:path>
              </a:pathLst>
            </a:custGeom>
            <a:blipFill>
              <a:blip r:embed="rId5"/>
              <a:stretch>
                <a:fillRect l="-14147" r="-14147"/>
              </a:stretch>
            </a:blipFill>
          </p:spPr>
          <p:txBody>
            <a:bodyPr/>
            <a:lstStyle/>
            <a:p>
              <a:endParaRPr lang="en-GB"/>
            </a:p>
          </p:txBody>
        </p:sp>
      </p:grpSp>
      <p:sp>
        <p:nvSpPr>
          <p:cNvPr id="8" name="TextBox 8"/>
          <p:cNvSpPr txBox="1"/>
          <p:nvPr/>
        </p:nvSpPr>
        <p:spPr>
          <a:xfrm>
            <a:off x="10051868" y="2609306"/>
            <a:ext cx="7409906" cy="3540324"/>
          </a:xfrm>
          <a:prstGeom prst="rect">
            <a:avLst/>
          </a:prstGeom>
        </p:spPr>
        <p:txBody>
          <a:bodyPr lIns="0" tIns="0" rIns="0" bIns="0" rtlCol="0" anchor="t">
            <a:spAutoFit/>
          </a:bodyPr>
          <a:lstStyle/>
          <a:p>
            <a:pPr algn="l">
              <a:lnSpc>
                <a:spcPts val="3840"/>
              </a:lnSpc>
            </a:pPr>
            <a:r>
              <a:rPr lang="en-US" sz="3200">
                <a:solidFill>
                  <a:srgbClr val="000000"/>
                </a:solidFill>
                <a:latin typeface="FS Albert Arabic"/>
                <a:ea typeface="FS Albert Arabic"/>
                <a:cs typeface="FS Albert Arabic"/>
                <a:sym typeface="FS Albert Arabic"/>
              </a:rPr>
              <a:t>The slope is nearly zero and negative, indicating a very weak inverse relationship between experience and job openings. R² is extremely low, meaning less than 0.0002% of the variation in job openings is explained by experience.</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8426700" y="6494550"/>
            <a:ext cx="11518854" cy="5086650"/>
            <a:chOff x="0" y="0"/>
            <a:chExt cx="15358472" cy="6782200"/>
          </a:xfrm>
        </p:grpSpPr>
        <p:sp>
          <p:nvSpPr>
            <p:cNvPr id="4" name="Freeform 4"/>
            <p:cNvSpPr/>
            <p:nvPr/>
          </p:nvSpPr>
          <p:spPr>
            <a:xfrm>
              <a:off x="0" y="0"/>
              <a:ext cx="15358490" cy="6782181"/>
            </a:xfrm>
            <a:custGeom>
              <a:avLst/>
              <a:gdLst/>
              <a:ahLst/>
              <a:cxnLst/>
              <a:rect l="l" t="t" r="r" b="b"/>
              <a:pathLst>
                <a:path w="15358490" h="6782181">
                  <a:moveTo>
                    <a:pt x="0" y="0"/>
                  </a:moveTo>
                  <a:lnTo>
                    <a:pt x="15358490" y="0"/>
                  </a:lnTo>
                  <a:lnTo>
                    <a:pt x="15358490" y="6782181"/>
                  </a:lnTo>
                  <a:lnTo>
                    <a:pt x="0" y="6782181"/>
                  </a:lnTo>
                  <a:lnTo>
                    <a:pt x="0" y="0"/>
                  </a:lnTo>
                  <a:close/>
                </a:path>
              </a:pathLst>
            </a:custGeom>
            <a:blipFill>
              <a:blip r:embed="rId5"/>
              <a:stretch>
                <a:fillRect t="-14109" b="-1"/>
              </a:stretch>
            </a:blipFill>
          </p:spPr>
          <p:txBody>
            <a:bodyPr/>
            <a:lstStyle/>
            <a:p>
              <a:endParaRPr lang="en-GB"/>
            </a:p>
          </p:txBody>
        </p:sp>
      </p:grpSp>
      <p:sp>
        <p:nvSpPr>
          <p:cNvPr id="5" name="TextBox 5"/>
          <p:cNvSpPr txBox="1"/>
          <p:nvPr/>
        </p:nvSpPr>
        <p:spPr>
          <a:xfrm>
            <a:off x="1006877" y="304037"/>
            <a:ext cx="15225150" cy="1000650"/>
          </a:xfrm>
          <a:prstGeom prst="rect">
            <a:avLst/>
          </a:prstGeom>
        </p:spPr>
        <p:txBody>
          <a:bodyPr lIns="0" tIns="0" rIns="0" bIns="0" rtlCol="0" anchor="t">
            <a:spAutoFit/>
          </a:bodyPr>
          <a:lstStyle/>
          <a:p>
            <a:pPr algn="l">
              <a:lnSpc>
                <a:spcPts val="6719"/>
              </a:lnSpc>
            </a:pPr>
            <a:r>
              <a:rPr lang="en-US" sz="5599" b="1">
                <a:solidFill>
                  <a:srgbClr val="333333"/>
                </a:solidFill>
                <a:latin typeface="Arimo Bold"/>
                <a:ea typeface="Arimo Bold"/>
                <a:cs typeface="Arimo Bold"/>
                <a:sym typeface="Arimo Bold"/>
              </a:rPr>
              <a:t>Question 5</a:t>
            </a:r>
          </a:p>
        </p:txBody>
      </p:sp>
      <p:sp>
        <p:nvSpPr>
          <p:cNvPr id="6" name="TextBox 6"/>
          <p:cNvSpPr txBox="1"/>
          <p:nvPr/>
        </p:nvSpPr>
        <p:spPr>
          <a:xfrm>
            <a:off x="1006877" y="3874644"/>
            <a:ext cx="8384366" cy="1678295"/>
          </a:xfrm>
          <a:prstGeom prst="rect">
            <a:avLst/>
          </a:prstGeom>
        </p:spPr>
        <p:txBody>
          <a:bodyPr lIns="0" tIns="0" rIns="0" bIns="0" rtlCol="0" anchor="t">
            <a:spAutoFit/>
          </a:bodyPr>
          <a:lstStyle/>
          <a:p>
            <a:pPr algn="l">
              <a:lnSpc>
                <a:spcPts val="3863"/>
              </a:lnSpc>
            </a:pPr>
            <a:r>
              <a:rPr lang="en-US" sz="2799">
                <a:solidFill>
                  <a:srgbClr val="333333"/>
                </a:solidFill>
                <a:latin typeface="FS Albert Arabic"/>
                <a:ea typeface="FS Albert Arabic"/>
                <a:cs typeface="FS Albert Arabic"/>
                <a:sym typeface="FS Albert Arabic"/>
              </a:rPr>
              <a:t>Location and education are non numeric variables so you converted them to dummy variables 1 for presence and 0 for absence</a:t>
            </a:r>
          </a:p>
        </p:txBody>
      </p:sp>
      <p:sp>
        <p:nvSpPr>
          <p:cNvPr id="7" name="TextBox 7"/>
          <p:cNvSpPr txBox="1"/>
          <p:nvPr/>
        </p:nvSpPr>
        <p:spPr>
          <a:xfrm>
            <a:off x="1006877" y="2435530"/>
            <a:ext cx="6871102" cy="595387"/>
          </a:xfrm>
          <a:prstGeom prst="rect">
            <a:avLst/>
          </a:prstGeom>
        </p:spPr>
        <p:txBody>
          <a:bodyPr lIns="0" tIns="0" rIns="0" bIns="0" rtlCol="0" anchor="t">
            <a:spAutoFit/>
          </a:bodyPr>
          <a:lstStyle/>
          <a:p>
            <a:pPr algn="l">
              <a:lnSpc>
                <a:spcPts val="3863"/>
              </a:lnSpc>
            </a:pPr>
            <a:r>
              <a:rPr lang="en-US" sz="2799" b="1">
                <a:solidFill>
                  <a:srgbClr val="333333"/>
                </a:solidFill>
                <a:latin typeface="FS Albert Arabic Bold"/>
                <a:ea typeface="FS Albert Arabic Bold"/>
                <a:cs typeface="FS Albert Arabic Bold"/>
                <a:sym typeface="FS Albert Arabic Bold"/>
              </a:rPr>
              <a:t>Methodology:</a:t>
            </a:r>
            <a:r>
              <a:rPr lang="en-US" sz="2799">
                <a:solidFill>
                  <a:srgbClr val="333333"/>
                </a:solidFill>
                <a:latin typeface="FS Albert Arabic"/>
                <a:ea typeface="FS Albert Arabic"/>
                <a:cs typeface="FS Albert Arabic"/>
                <a:sym typeface="FS Albert Arabic"/>
              </a:rPr>
              <a:t> Multiple Linear Regression </a:t>
            </a:r>
          </a:p>
        </p:txBody>
      </p:sp>
      <p:grpSp>
        <p:nvGrpSpPr>
          <p:cNvPr id="8" name="Group 8"/>
          <p:cNvGrpSpPr/>
          <p:nvPr/>
        </p:nvGrpSpPr>
        <p:grpSpPr>
          <a:xfrm>
            <a:off x="915452" y="489144"/>
            <a:ext cx="14636782" cy="1518074"/>
            <a:chOff x="0" y="0"/>
            <a:chExt cx="19515709" cy="2024099"/>
          </a:xfrm>
        </p:grpSpPr>
        <p:sp>
          <p:nvSpPr>
            <p:cNvPr id="9" name="Freeform 9"/>
            <p:cNvSpPr/>
            <p:nvPr/>
          </p:nvSpPr>
          <p:spPr>
            <a:xfrm>
              <a:off x="0" y="0"/>
              <a:ext cx="19515710" cy="2024099"/>
            </a:xfrm>
            <a:custGeom>
              <a:avLst/>
              <a:gdLst/>
              <a:ahLst/>
              <a:cxnLst/>
              <a:rect l="l" t="t" r="r" b="b"/>
              <a:pathLst>
                <a:path w="19515710" h="2024099">
                  <a:moveTo>
                    <a:pt x="0" y="0"/>
                  </a:moveTo>
                  <a:lnTo>
                    <a:pt x="19515710" y="0"/>
                  </a:lnTo>
                  <a:lnTo>
                    <a:pt x="19515710" y="2024099"/>
                  </a:lnTo>
                  <a:lnTo>
                    <a:pt x="0" y="2024099"/>
                  </a:lnTo>
                  <a:close/>
                </a:path>
              </a:pathLst>
            </a:custGeom>
            <a:solidFill>
              <a:srgbClr val="000000">
                <a:alpha val="0"/>
              </a:srgbClr>
            </a:solidFill>
          </p:spPr>
          <p:txBody>
            <a:bodyPr/>
            <a:lstStyle/>
            <a:p>
              <a:endParaRPr lang="en-GB"/>
            </a:p>
          </p:txBody>
        </p:sp>
        <p:sp>
          <p:nvSpPr>
            <p:cNvPr id="10" name="TextBox 10"/>
            <p:cNvSpPr txBox="1"/>
            <p:nvPr/>
          </p:nvSpPr>
          <p:spPr>
            <a:xfrm>
              <a:off x="0" y="-47625"/>
              <a:ext cx="19515709" cy="2071724"/>
            </a:xfrm>
            <a:prstGeom prst="rect">
              <a:avLst/>
            </a:prstGeom>
          </p:spPr>
          <p:txBody>
            <a:bodyPr lIns="0" tIns="0" rIns="0" bIns="0" rtlCol="0" anchor="b"/>
            <a:lstStyle/>
            <a:p>
              <a:pPr algn="l">
                <a:lnSpc>
                  <a:spcPts val="3863"/>
                </a:lnSpc>
              </a:pPr>
              <a:r>
                <a:rPr lang="en-US" sz="2799">
                  <a:solidFill>
                    <a:srgbClr val="333333"/>
                  </a:solidFill>
                  <a:latin typeface="FS Albert Arabic"/>
                  <a:ea typeface="FS Albert Arabic"/>
                  <a:cs typeface="FS Albert Arabic"/>
                  <a:sym typeface="FS Albert Arabic"/>
                </a:rPr>
                <a:t>How do location, education, and remote work affect automation risk?</a:t>
              </a:r>
            </a:p>
          </p:txBody>
        </p:sp>
      </p:grpSp>
      <p:sp>
        <p:nvSpPr>
          <p:cNvPr id="11" name="AutoShape 11"/>
          <p:cNvSpPr/>
          <p:nvPr/>
        </p:nvSpPr>
        <p:spPr>
          <a:xfrm rot="7147">
            <a:off x="-19070" y="1997693"/>
            <a:ext cx="18326140" cy="0"/>
          </a:xfrm>
          <a:prstGeom prst="line">
            <a:avLst/>
          </a:prstGeom>
          <a:ln w="19050" cap="rnd">
            <a:solidFill>
              <a:srgbClr val="333333"/>
            </a:solidFill>
            <a:prstDash val="solid"/>
            <a:headEnd type="none" w="sm" len="sm"/>
            <a:tailEnd type="none" w="sm" len="sm"/>
          </a:ln>
        </p:spPr>
        <p:txBody>
          <a:bodyPr/>
          <a:lstStyle/>
          <a:p>
            <a:endParaRPr lang="en-GB"/>
          </a:p>
        </p:txBody>
      </p:sp>
      <p:sp>
        <p:nvSpPr>
          <p:cNvPr id="12" name="TextBox 12"/>
          <p:cNvSpPr txBox="1"/>
          <p:nvPr/>
        </p:nvSpPr>
        <p:spPr>
          <a:xfrm>
            <a:off x="9875813" y="2500984"/>
            <a:ext cx="7474098" cy="3063325"/>
          </a:xfrm>
          <a:prstGeom prst="rect">
            <a:avLst/>
          </a:prstGeom>
        </p:spPr>
        <p:txBody>
          <a:bodyPr lIns="0" tIns="0" rIns="0" bIns="0" rtlCol="0" anchor="t">
            <a:spAutoFit/>
          </a:bodyPr>
          <a:lstStyle/>
          <a:p>
            <a:pPr algn="l">
              <a:lnSpc>
                <a:spcPts val="3863"/>
              </a:lnSpc>
            </a:pPr>
            <a:r>
              <a:rPr lang="en-US" sz="2799" b="1">
                <a:solidFill>
                  <a:srgbClr val="333333"/>
                </a:solidFill>
                <a:latin typeface="Arimo Bold"/>
                <a:ea typeface="Arimo Bold"/>
                <a:cs typeface="Arimo Bold"/>
                <a:sym typeface="Arimo Bold"/>
              </a:rPr>
              <a:t>Dependent Variable:</a:t>
            </a:r>
            <a:r>
              <a:rPr lang="en-US" sz="2799">
                <a:solidFill>
                  <a:srgbClr val="333333"/>
                </a:solidFill>
                <a:latin typeface="Arimo"/>
                <a:ea typeface="Arimo"/>
                <a:cs typeface="Arimo"/>
                <a:sym typeface="Arimo"/>
              </a:rPr>
              <a:t> Automation Risk(%)</a:t>
            </a:r>
          </a:p>
          <a:p>
            <a:pPr algn="l">
              <a:lnSpc>
                <a:spcPts val="3863"/>
              </a:lnSpc>
            </a:pPr>
            <a:endParaRPr lang="en-US" sz="2799">
              <a:solidFill>
                <a:srgbClr val="333333"/>
              </a:solidFill>
              <a:latin typeface="Arimo"/>
              <a:ea typeface="Arimo"/>
              <a:cs typeface="Arimo"/>
              <a:sym typeface="Arimo"/>
            </a:endParaRPr>
          </a:p>
          <a:p>
            <a:pPr algn="l">
              <a:lnSpc>
                <a:spcPts val="3863"/>
              </a:lnSpc>
            </a:pPr>
            <a:r>
              <a:rPr lang="en-US" sz="2799" b="1">
                <a:solidFill>
                  <a:srgbClr val="333333"/>
                </a:solidFill>
                <a:latin typeface="Arimo Bold"/>
                <a:ea typeface="Arimo Bold"/>
                <a:cs typeface="Arimo Bold"/>
                <a:sym typeface="Arimo Bold"/>
              </a:rPr>
              <a:t>Independent Variables:</a:t>
            </a:r>
          </a:p>
          <a:p>
            <a:pPr marL="955040" lvl="1" indent="-477520" algn="l">
              <a:lnSpc>
                <a:spcPts val="3863"/>
              </a:lnSpc>
              <a:buFont typeface="Arial"/>
              <a:buChar char="•"/>
            </a:pPr>
            <a:r>
              <a:rPr lang="en-US" sz="2799">
                <a:solidFill>
                  <a:srgbClr val="333333"/>
                </a:solidFill>
                <a:latin typeface="FS Albert Arabic"/>
                <a:ea typeface="FS Albert Arabic"/>
                <a:cs typeface="FS Albert Arabic"/>
                <a:sym typeface="FS Albert Arabic"/>
              </a:rPr>
              <a:t>Remote Work Ratio (%)</a:t>
            </a:r>
          </a:p>
          <a:p>
            <a:pPr marL="955040" lvl="1" indent="-477520" algn="l">
              <a:lnSpc>
                <a:spcPts val="3863"/>
              </a:lnSpc>
              <a:buFont typeface="Arial"/>
              <a:buChar char="•"/>
            </a:pPr>
            <a:r>
              <a:rPr lang="en-US" sz="2799">
                <a:solidFill>
                  <a:srgbClr val="333333"/>
                </a:solidFill>
                <a:latin typeface="FS Albert Arabic"/>
                <a:ea typeface="FS Albert Arabic"/>
                <a:cs typeface="FS Albert Arabic"/>
                <a:sym typeface="FS Albert Arabic"/>
              </a:rPr>
              <a:t>Location</a:t>
            </a:r>
          </a:p>
          <a:p>
            <a:pPr marL="955040" lvl="1" indent="-477520" algn="l">
              <a:lnSpc>
                <a:spcPts val="3863"/>
              </a:lnSpc>
              <a:buFont typeface="Arial"/>
              <a:buChar char="•"/>
            </a:pPr>
            <a:r>
              <a:rPr lang="en-US" sz="2799">
                <a:solidFill>
                  <a:srgbClr val="333333"/>
                </a:solidFill>
                <a:latin typeface="FS Albert Arabic"/>
                <a:ea typeface="FS Albert Arabic"/>
                <a:cs typeface="FS Albert Arabic"/>
                <a:sym typeface="FS Albert Arabic"/>
              </a:rPr>
              <a:t>Education </a:t>
            </a:r>
          </a:p>
          <a:p>
            <a:pPr marL="955040" lvl="1" indent="-477520" algn="l">
              <a:lnSpc>
                <a:spcPts val="3863"/>
              </a:lnSpc>
            </a:pPr>
            <a:endParaRPr lang="en-US" sz="2799">
              <a:solidFill>
                <a:srgbClr val="333333"/>
              </a:solidFill>
              <a:latin typeface="FS Albert Arabic"/>
              <a:ea typeface="FS Albert Arabic"/>
              <a:cs typeface="FS Albert Arabic"/>
              <a:sym typeface="FS Albert Arabic"/>
            </a:endParaRPr>
          </a:p>
          <a:p>
            <a:pPr marL="955040" lvl="1" indent="-477520" algn="l">
              <a:lnSpc>
                <a:spcPts val="3863"/>
              </a:lnSpc>
            </a:pPr>
            <a:endParaRPr lang="en-US" sz="2799">
              <a:solidFill>
                <a:srgbClr val="333333"/>
              </a:solidFill>
              <a:latin typeface="FS Albert Arabic"/>
              <a:ea typeface="FS Albert Arabic"/>
              <a:cs typeface="FS Albert Arabic"/>
              <a:sym typeface="FS Albert Arabic"/>
            </a:endParaRPr>
          </a:p>
        </p:txBody>
      </p:sp>
      <mc:AlternateContent xmlns:mc="http://schemas.openxmlformats.org/markup-compatibility/2006" xmlns:a14="http://schemas.microsoft.com/office/drawing/2010/main">
        <mc:Choice Requires="a14">
          <p:sp>
            <p:nvSpPr>
              <p:cNvPr id="13" name="TextBox 13"/>
              <p:cNvSpPr txBox="1"/>
              <p:nvPr/>
            </p:nvSpPr>
            <p:spPr>
              <a:xfrm>
                <a:off x="1196335" y="6377616"/>
                <a:ext cx="6416906" cy="2000548"/>
              </a:xfrm>
              <a:prstGeom prst="rect">
                <a:avLst/>
              </a:prstGeom>
            </p:spPr>
            <p:txBody>
              <a:bodyPr lIns="0" tIns="0" rIns="0" bIns="0" rtlCol="0" anchor="t">
                <a:spAutoFit/>
              </a:bodyPr>
              <a:lstStyle/>
              <a:p>
                <a:pPr algn="ctr">
                  <a:lnSpc>
                    <a:spcPts val="3863"/>
                  </a:lnSpc>
                </a:pPr>
                <a:r>
                  <a:rPr lang="en-US" sz="2799" b="1" dirty="0">
                    <a:solidFill>
                      <a:srgbClr val="333333"/>
                    </a:solidFill>
                    <a:latin typeface="Arimo Bold"/>
                    <a:ea typeface="Arimo Bold"/>
                    <a:cs typeface="Arimo Bold"/>
                    <a:sym typeface="Arimo Bold"/>
                  </a:rPr>
                  <a:t>Null Hypothesis(</a:t>
                </a:r>
                <a14:m>
                  <m:oMath xmlns:m="http://schemas.openxmlformats.org/officeDocument/2006/math">
                    <m:sSub>
                      <m:sSubPr>
                        <m:ctrlPr>
                          <a:rPr lang="en-GB" sz="2800" b="1" i="1">
                            <a:latin typeface="Cambria Math" panose="02040503050406030204" pitchFamily="18" charset="0"/>
                            <a:ea typeface="Epilogue"/>
                            <a:cs typeface="Epilogue"/>
                          </a:rPr>
                        </m:ctrlPr>
                      </m:sSubPr>
                      <m:e>
                        <m:r>
                          <a:rPr lang="en-US" sz="2800" b="1" i="1">
                            <a:latin typeface="Cambria Math" panose="02040503050406030204" pitchFamily="18" charset="0"/>
                            <a:ea typeface="Epilogue"/>
                            <a:cs typeface="Epilogue"/>
                          </a:rPr>
                          <m:t>𝑯</m:t>
                        </m:r>
                      </m:e>
                      <m:sub>
                        <m:r>
                          <a:rPr lang="en-US" sz="2800" b="1" i="1">
                            <a:latin typeface="Cambria Math" panose="02040503050406030204" pitchFamily="18" charset="0"/>
                            <a:ea typeface="Epilogue"/>
                            <a:cs typeface="Epilogue"/>
                          </a:rPr>
                          <m:t>𝟎</m:t>
                        </m:r>
                      </m:sub>
                    </m:sSub>
                  </m:oMath>
                </a14:m>
                <a:r>
                  <a:rPr lang="en-US" sz="2799" b="1" dirty="0">
                    <a:solidFill>
                      <a:srgbClr val="333333"/>
                    </a:solidFill>
                    <a:latin typeface="Arimo Bold"/>
                    <a:ea typeface="Arimo Bold"/>
                    <a:cs typeface="Arimo Bold"/>
                    <a:sym typeface="Arimo Bold"/>
                  </a:rPr>
                  <a:t>)</a:t>
                </a:r>
              </a:p>
              <a:p>
                <a:pPr algn="ctr">
                  <a:lnSpc>
                    <a:spcPts val="3863"/>
                  </a:lnSpc>
                </a:pPr>
                <a:r>
                  <a:rPr lang="en-US" sz="2799" dirty="0">
                    <a:solidFill>
                      <a:srgbClr val="333333"/>
                    </a:solidFill>
                    <a:latin typeface="FS Albert Arabic"/>
                    <a:ea typeface="FS Albert Arabic"/>
                    <a:cs typeface="FS Albert Arabic"/>
                    <a:sym typeface="FS Albert Arabic"/>
                  </a:rPr>
                  <a:t>Location, required education, and remote work ratio have no significant effect on automation risk.</a:t>
                </a:r>
              </a:p>
            </p:txBody>
          </p:sp>
        </mc:Choice>
        <mc:Fallback xmlns="">
          <p:sp>
            <p:nvSpPr>
              <p:cNvPr id="13" name="TextBox 13"/>
              <p:cNvSpPr txBox="1">
                <a:spLocks noRot="1" noChangeAspect="1" noMove="1" noResize="1" noEditPoints="1" noAdjustHandles="1" noChangeArrowheads="1" noChangeShapeType="1" noTextEdit="1"/>
              </p:cNvSpPr>
              <p:nvPr/>
            </p:nvSpPr>
            <p:spPr>
              <a:xfrm>
                <a:off x="1196335" y="6377616"/>
                <a:ext cx="6416906" cy="2000548"/>
              </a:xfrm>
              <a:prstGeom prst="rect">
                <a:avLst/>
              </a:prstGeom>
              <a:blipFill>
                <a:blip r:embed="rId6"/>
                <a:stretch>
                  <a:fillRect l="-1235" t="-3659" r="-2754" b="-9756"/>
                </a:stretch>
              </a:blipFill>
            </p:spPr>
            <p:txBody>
              <a:bodyPr/>
              <a:lstStyle/>
              <a:p>
                <a:r>
                  <a:rPr lang="en-GB">
                    <a:noFill/>
                  </a:rPr>
                  <a:t> </a:t>
                </a:r>
              </a:p>
            </p:txBody>
          </p:sp>
        </mc:Fallback>
      </mc:AlternateContent>
      <p:sp>
        <p:nvSpPr>
          <p:cNvPr id="14" name="AutoShape 14"/>
          <p:cNvSpPr/>
          <p:nvPr/>
        </p:nvSpPr>
        <p:spPr>
          <a:xfrm rot="7147">
            <a:off x="15182" y="5787239"/>
            <a:ext cx="18326140" cy="0"/>
          </a:xfrm>
          <a:prstGeom prst="line">
            <a:avLst/>
          </a:prstGeom>
          <a:ln w="19050" cap="rnd">
            <a:solidFill>
              <a:srgbClr val="333333"/>
            </a:solidFill>
            <a:prstDash val="solid"/>
            <a:headEnd type="none" w="sm" len="sm"/>
            <a:tailEnd type="none" w="sm" len="sm"/>
          </a:ln>
        </p:spPr>
        <p:txBody>
          <a:bodyPr/>
          <a:lstStyle/>
          <a:p>
            <a:endParaRPr lang="en-GB"/>
          </a:p>
        </p:txBody>
      </p:sp>
      <mc:AlternateContent xmlns:mc="http://schemas.openxmlformats.org/markup-compatibility/2006" xmlns:a14="http://schemas.microsoft.com/office/drawing/2010/main">
        <mc:Choice Requires="a14">
          <p:sp>
            <p:nvSpPr>
              <p:cNvPr id="15" name="TextBox 15"/>
              <p:cNvSpPr txBox="1"/>
              <p:nvPr/>
            </p:nvSpPr>
            <p:spPr>
              <a:xfrm>
                <a:off x="9875813" y="6326816"/>
                <a:ext cx="6416906" cy="1500411"/>
              </a:xfrm>
              <a:prstGeom prst="rect">
                <a:avLst/>
              </a:prstGeom>
            </p:spPr>
            <p:txBody>
              <a:bodyPr lIns="0" tIns="0" rIns="0" bIns="0" rtlCol="0" anchor="t">
                <a:spAutoFit/>
              </a:bodyPr>
              <a:lstStyle/>
              <a:p>
                <a:pPr algn="ctr">
                  <a:lnSpc>
                    <a:spcPts val="3863"/>
                  </a:lnSpc>
                </a:pPr>
                <a:r>
                  <a:rPr lang="en-US" sz="2799" b="1" dirty="0">
                    <a:solidFill>
                      <a:srgbClr val="333333"/>
                    </a:solidFill>
                    <a:latin typeface="Arimo Bold"/>
                    <a:ea typeface="Arimo Bold"/>
                    <a:cs typeface="Arimo Bold"/>
                    <a:sym typeface="Arimo Bold"/>
                  </a:rPr>
                  <a:t>Alternative Hypothesis(</a:t>
                </a:r>
                <a14:m>
                  <m:oMath xmlns:m="http://schemas.openxmlformats.org/officeDocument/2006/math">
                    <m:sSub>
                      <m:sSubPr>
                        <m:ctrlPr>
                          <a:rPr lang="en-GB" sz="2800" b="1" i="1">
                            <a:latin typeface="Cambria Math" panose="02040503050406030204" pitchFamily="18" charset="0"/>
                            <a:ea typeface="Epilogue"/>
                            <a:cs typeface="Epilogue"/>
                          </a:rPr>
                        </m:ctrlPr>
                      </m:sSubPr>
                      <m:e>
                        <m:r>
                          <a:rPr lang="en-US" sz="2800" b="1" i="1">
                            <a:latin typeface="Cambria Math" panose="02040503050406030204" pitchFamily="18" charset="0"/>
                            <a:ea typeface="Epilogue"/>
                            <a:cs typeface="Epilogue"/>
                          </a:rPr>
                          <m:t>𝑯</m:t>
                        </m:r>
                      </m:e>
                      <m:sub>
                        <m:r>
                          <a:rPr lang="en-US" sz="2800" b="1" i="1">
                            <a:latin typeface="Cambria Math" panose="02040503050406030204" pitchFamily="18" charset="0"/>
                            <a:ea typeface="Epilogue"/>
                            <a:cs typeface="Epilogue"/>
                          </a:rPr>
                          <m:t>𝟏</m:t>
                        </m:r>
                      </m:sub>
                    </m:sSub>
                  </m:oMath>
                </a14:m>
                <a:r>
                  <a:rPr lang="en-US" sz="2799" b="1" dirty="0">
                    <a:solidFill>
                      <a:srgbClr val="333333"/>
                    </a:solidFill>
                    <a:latin typeface="Arimo Bold"/>
                    <a:ea typeface="Arimo Bold"/>
                    <a:cs typeface="Arimo Bold"/>
                    <a:sym typeface="Arimo Bold"/>
                  </a:rPr>
                  <a:t>)</a:t>
                </a:r>
              </a:p>
              <a:p>
                <a:pPr algn="ctr">
                  <a:lnSpc>
                    <a:spcPts val="3863"/>
                  </a:lnSpc>
                </a:pPr>
                <a:r>
                  <a:rPr lang="en-US" sz="2799" dirty="0">
                    <a:solidFill>
                      <a:srgbClr val="333333"/>
                    </a:solidFill>
                    <a:latin typeface="FS Albert Arabic"/>
                    <a:ea typeface="FS Albert Arabic"/>
                    <a:cs typeface="FS Albert Arabic"/>
                    <a:sym typeface="FS Albert Arabic"/>
                  </a:rPr>
                  <a:t>At least one of these predictors has a significant effect on automation risk.</a:t>
                </a:r>
              </a:p>
            </p:txBody>
          </p:sp>
        </mc:Choice>
        <mc:Fallback xmlns="">
          <p:sp>
            <p:nvSpPr>
              <p:cNvPr id="15" name="TextBox 15"/>
              <p:cNvSpPr txBox="1">
                <a:spLocks noRot="1" noChangeAspect="1" noMove="1" noResize="1" noEditPoints="1" noAdjustHandles="1" noChangeArrowheads="1" noChangeShapeType="1" noTextEdit="1"/>
              </p:cNvSpPr>
              <p:nvPr/>
            </p:nvSpPr>
            <p:spPr>
              <a:xfrm>
                <a:off x="9875813" y="6326816"/>
                <a:ext cx="6416906" cy="1500411"/>
              </a:xfrm>
              <a:prstGeom prst="rect">
                <a:avLst/>
              </a:prstGeom>
              <a:blipFill>
                <a:blip r:embed="rId7"/>
                <a:stretch>
                  <a:fillRect t="-4878" b="-13008"/>
                </a:stretch>
              </a:blipFill>
            </p:spPr>
            <p:txBody>
              <a:bodyPr/>
              <a:lstStyle/>
              <a:p>
                <a:r>
                  <a:rPr lang="en-GB">
                    <a:noFill/>
                  </a:rPr>
                  <a:t> </a:t>
                </a:r>
              </a:p>
            </p:txBody>
          </p:sp>
        </mc:Fallback>
      </mc:AlternateContent>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98586" y="7650200"/>
            <a:ext cx="8531948" cy="3682898"/>
            <a:chOff x="0" y="0"/>
            <a:chExt cx="11375931" cy="4910531"/>
          </a:xfrm>
        </p:grpSpPr>
        <p:sp>
          <p:nvSpPr>
            <p:cNvPr id="4" name="Freeform 4"/>
            <p:cNvSpPr/>
            <p:nvPr/>
          </p:nvSpPr>
          <p:spPr>
            <a:xfrm flipH="1">
              <a:off x="0" y="0"/>
              <a:ext cx="11375898" cy="4910582"/>
            </a:xfrm>
            <a:custGeom>
              <a:avLst/>
              <a:gdLst/>
              <a:ahLst/>
              <a:cxnLst/>
              <a:rect l="l" t="t" r="r" b="b"/>
              <a:pathLst>
                <a:path w="11375898" h="4910582">
                  <a:moveTo>
                    <a:pt x="11375898" y="0"/>
                  </a:moveTo>
                  <a:lnTo>
                    <a:pt x="0" y="0"/>
                  </a:lnTo>
                  <a:lnTo>
                    <a:pt x="0" y="4910582"/>
                  </a:lnTo>
                  <a:lnTo>
                    <a:pt x="11375898" y="4910582"/>
                  </a:lnTo>
                  <a:lnTo>
                    <a:pt x="11375898" y="0"/>
                  </a:lnTo>
                  <a:close/>
                </a:path>
              </a:pathLst>
            </a:custGeom>
            <a:blipFill>
              <a:blip r:embed="rId5"/>
              <a:stretch>
                <a:fillRect t="-57608" r="-35012" b="1"/>
              </a:stretch>
            </a:blipFill>
          </p:spPr>
          <p:txBody>
            <a:bodyPr/>
            <a:lstStyle/>
            <a:p>
              <a:endParaRPr lang="en-GB"/>
            </a:p>
          </p:txBody>
        </p:sp>
      </p:grpSp>
      <p:sp>
        <p:nvSpPr>
          <p:cNvPr id="5" name="TextBox 5"/>
          <p:cNvSpPr txBox="1"/>
          <p:nvPr/>
        </p:nvSpPr>
        <p:spPr>
          <a:xfrm>
            <a:off x="1531425" y="943375"/>
            <a:ext cx="15225150" cy="1000650"/>
          </a:xfrm>
          <a:prstGeom prst="rect">
            <a:avLst/>
          </a:prstGeom>
        </p:spPr>
        <p:txBody>
          <a:bodyPr lIns="0" tIns="0" rIns="0" bIns="0" rtlCol="0" anchor="t">
            <a:spAutoFit/>
          </a:bodyPr>
          <a:lstStyle/>
          <a:p>
            <a:pPr algn="l">
              <a:lnSpc>
                <a:spcPts val="6719"/>
              </a:lnSpc>
            </a:pPr>
            <a:r>
              <a:rPr lang="en-US" sz="5599" b="1" u="sng">
                <a:solidFill>
                  <a:srgbClr val="333333"/>
                </a:solidFill>
                <a:latin typeface="Arimo Bold"/>
                <a:ea typeface="Arimo Bold"/>
                <a:cs typeface="Arimo Bold"/>
                <a:sym typeface="Arimo Bold"/>
              </a:rPr>
              <a:t>Problem Definition:</a:t>
            </a:r>
          </a:p>
        </p:txBody>
      </p:sp>
      <p:sp>
        <p:nvSpPr>
          <p:cNvPr id="6" name="TextBox 6"/>
          <p:cNvSpPr txBox="1"/>
          <p:nvPr/>
        </p:nvSpPr>
        <p:spPr>
          <a:xfrm>
            <a:off x="1531425" y="2555034"/>
            <a:ext cx="15225150" cy="4207823"/>
          </a:xfrm>
          <a:prstGeom prst="rect">
            <a:avLst/>
          </a:prstGeom>
        </p:spPr>
        <p:txBody>
          <a:bodyPr lIns="0" tIns="0" rIns="0" bIns="0" rtlCol="0" anchor="t">
            <a:spAutoFit/>
          </a:bodyPr>
          <a:lstStyle/>
          <a:p>
            <a:pPr algn="l">
              <a:lnSpc>
                <a:spcPts val="3863"/>
              </a:lnSpc>
            </a:pPr>
            <a:r>
              <a:rPr lang="en-US" sz="2799">
                <a:solidFill>
                  <a:srgbClr val="333333"/>
                </a:solidFill>
                <a:latin typeface="FS Albert Arabic"/>
                <a:ea typeface="FS Albert Arabic"/>
                <a:cs typeface="FS Albert Arabic"/>
                <a:sym typeface="FS Albert Arabic"/>
              </a:rPr>
              <a:t>The integration of Artificial Intelligence (AI) into various sectors is transforming job roles, work environments, and employment trends across industries. This scientific report aims to investigate the impact of AI on employment by analyzing a dataset of 30,000 job records that includes information such as job titles, industry classification, AI impact levels, salary data, remote work ratios, educational requirements, automation risk, and more.</a:t>
            </a:r>
          </a:p>
          <a:p>
            <a:pPr algn="l">
              <a:lnSpc>
                <a:spcPts val="3863"/>
              </a:lnSpc>
            </a:pPr>
            <a:endParaRPr lang="en-US" sz="2799">
              <a:solidFill>
                <a:srgbClr val="333333"/>
              </a:solidFill>
              <a:latin typeface="FS Albert Arabic"/>
              <a:ea typeface="FS Albert Arabic"/>
              <a:cs typeface="FS Albert Arabic"/>
              <a:sym typeface="FS Albert Arabic"/>
            </a:endParaRPr>
          </a:p>
        </p:txBody>
      </p:sp>
      <p:grpSp>
        <p:nvGrpSpPr>
          <p:cNvPr id="7" name="Group 7"/>
          <p:cNvGrpSpPr>
            <a:grpSpLocks noChangeAspect="1"/>
          </p:cNvGrpSpPr>
          <p:nvPr/>
        </p:nvGrpSpPr>
        <p:grpSpPr>
          <a:xfrm>
            <a:off x="11544300" y="5500933"/>
            <a:ext cx="5715000" cy="3200400"/>
            <a:chOff x="0" y="0"/>
            <a:chExt cx="7620000" cy="4267200"/>
          </a:xfrm>
        </p:grpSpPr>
        <p:sp>
          <p:nvSpPr>
            <p:cNvPr id="8" name="Freeform 8"/>
            <p:cNvSpPr/>
            <p:nvPr/>
          </p:nvSpPr>
          <p:spPr>
            <a:xfrm>
              <a:off x="0" y="0"/>
              <a:ext cx="7620000" cy="4267200"/>
            </a:xfrm>
            <a:custGeom>
              <a:avLst/>
              <a:gdLst/>
              <a:ahLst/>
              <a:cxnLst/>
              <a:rect l="l" t="t" r="r" b="b"/>
              <a:pathLst>
                <a:path w="7620000" h="4267200">
                  <a:moveTo>
                    <a:pt x="0" y="0"/>
                  </a:moveTo>
                  <a:lnTo>
                    <a:pt x="7620000" y="0"/>
                  </a:lnTo>
                  <a:lnTo>
                    <a:pt x="7620000" y="4267200"/>
                  </a:lnTo>
                  <a:lnTo>
                    <a:pt x="0" y="4267200"/>
                  </a:lnTo>
                  <a:lnTo>
                    <a:pt x="0" y="0"/>
                  </a:lnTo>
                  <a:close/>
                </a:path>
              </a:pathLst>
            </a:custGeom>
            <a:blipFill>
              <a:blip r:embed="rId6"/>
              <a:stretch>
                <a:fillRect/>
              </a:stretch>
            </a:blipFill>
          </p:spPr>
          <p:txBody>
            <a:bodyPr/>
            <a:lstStyle/>
            <a:p>
              <a:endParaRPr lang="en-GB"/>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6867670" y="-400"/>
            <a:ext cx="1983700" cy="10324800"/>
          </a:xfrm>
          <a:custGeom>
            <a:avLst/>
            <a:gdLst/>
            <a:ahLst/>
            <a:cxnLst/>
            <a:rect l="l" t="t" r="r" b="b"/>
            <a:pathLst>
              <a:path w="1983700" h="10324800">
                <a:moveTo>
                  <a:pt x="0" y="0"/>
                </a:moveTo>
                <a:lnTo>
                  <a:pt x="1983700" y="0"/>
                </a:lnTo>
                <a:lnTo>
                  <a:pt x="1983700" y="10324800"/>
                </a:lnTo>
                <a:lnTo>
                  <a:pt x="0" y="1032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9760898" y="5866350"/>
            <a:ext cx="11518854" cy="5804402"/>
            <a:chOff x="0" y="0"/>
            <a:chExt cx="15358472" cy="7739203"/>
          </a:xfrm>
        </p:grpSpPr>
        <p:sp>
          <p:nvSpPr>
            <p:cNvPr id="4" name="Freeform 4"/>
            <p:cNvSpPr/>
            <p:nvPr/>
          </p:nvSpPr>
          <p:spPr>
            <a:xfrm>
              <a:off x="0" y="0"/>
              <a:ext cx="15358490" cy="7739253"/>
            </a:xfrm>
            <a:custGeom>
              <a:avLst/>
              <a:gdLst/>
              <a:ahLst/>
              <a:cxnLst/>
              <a:rect l="l" t="t" r="r" b="b"/>
              <a:pathLst>
                <a:path w="15358490" h="7739253">
                  <a:moveTo>
                    <a:pt x="0" y="0"/>
                  </a:moveTo>
                  <a:lnTo>
                    <a:pt x="15358490" y="0"/>
                  </a:lnTo>
                  <a:lnTo>
                    <a:pt x="15358490" y="7739253"/>
                  </a:lnTo>
                  <a:lnTo>
                    <a:pt x="0" y="7739253"/>
                  </a:lnTo>
                  <a:lnTo>
                    <a:pt x="0" y="0"/>
                  </a:lnTo>
                  <a:close/>
                </a:path>
              </a:pathLst>
            </a:custGeom>
            <a:blipFill>
              <a:blip r:embed="rId5"/>
              <a:stretch>
                <a:fillRect/>
              </a:stretch>
            </a:blipFill>
          </p:spPr>
          <p:txBody>
            <a:bodyPr/>
            <a:lstStyle/>
            <a:p>
              <a:endParaRPr lang="en-GB"/>
            </a:p>
          </p:txBody>
        </p:sp>
      </p:grpSp>
      <p:sp>
        <p:nvSpPr>
          <p:cNvPr id="5" name="TextBox 5"/>
          <p:cNvSpPr txBox="1"/>
          <p:nvPr/>
        </p:nvSpPr>
        <p:spPr>
          <a:xfrm>
            <a:off x="871025" y="390087"/>
            <a:ext cx="15238950" cy="1000650"/>
          </a:xfrm>
          <a:prstGeom prst="rect">
            <a:avLst/>
          </a:prstGeom>
        </p:spPr>
        <p:txBody>
          <a:bodyPr lIns="0" tIns="0" rIns="0" bIns="0" rtlCol="0" anchor="t">
            <a:spAutoFit/>
          </a:bodyPr>
          <a:lstStyle/>
          <a:p>
            <a:pPr algn="ctr">
              <a:lnSpc>
                <a:spcPts val="6719"/>
              </a:lnSpc>
            </a:pPr>
            <a:r>
              <a:rPr lang="en-US" sz="5599" b="1">
                <a:solidFill>
                  <a:srgbClr val="333333"/>
                </a:solidFill>
                <a:latin typeface="Arimo Bold"/>
                <a:ea typeface="Arimo Bold"/>
                <a:cs typeface="Arimo Bold"/>
                <a:sym typeface="Arimo Bold"/>
              </a:rPr>
              <a:t>Results</a:t>
            </a:r>
          </a:p>
        </p:txBody>
      </p:sp>
      <p:grpSp>
        <p:nvGrpSpPr>
          <p:cNvPr id="6" name="Group 6"/>
          <p:cNvGrpSpPr>
            <a:grpSpLocks noChangeAspect="1"/>
          </p:cNvGrpSpPr>
          <p:nvPr/>
        </p:nvGrpSpPr>
        <p:grpSpPr>
          <a:xfrm>
            <a:off x="1324524" y="1718522"/>
            <a:ext cx="14331950" cy="3869690"/>
            <a:chOff x="0" y="0"/>
            <a:chExt cx="19109267" cy="5159587"/>
          </a:xfrm>
        </p:grpSpPr>
        <p:sp>
          <p:nvSpPr>
            <p:cNvPr id="7" name="Freeform 7"/>
            <p:cNvSpPr/>
            <p:nvPr/>
          </p:nvSpPr>
          <p:spPr>
            <a:xfrm>
              <a:off x="0" y="0"/>
              <a:ext cx="19109310" cy="5159629"/>
            </a:xfrm>
            <a:custGeom>
              <a:avLst/>
              <a:gdLst/>
              <a:ahLst/>
              <a:cxnLst/>
              <a:rect l="l" t="t" r="r" b="b"/>
              <a:pathLst>
                <a:path w="19109310" h="5159629">
                  <a:moveTo>
                    <a:pt x="0" y="0"/>
                  </a:moveTo>
                  <a:lnTo>
                    <a:pt x="19109310" y="0"/>
                  </a:lnTo>
                  <a:lnTo>
                    <a:pt x="19109310" y="5159629"/>
                  </a:lnTo>
                  <a:lnTo>
                    <a:pt x="0" y="5159629"/>
                  </a:lnTo>
                  <a:lnTo>
                    <a:pt x="0" y="0"/>
                  </a:lnTo>
                  <a:close/>
                </a:path>
              </a:pathLst>
            </a:custGeom>
            <a:blipFill>
              <a:blip r:embed="rId6"/>
              <a:stretch>
                <a:fillRect t="-14" b="-13"/>
              </a:stretch>
            </a:blipFill>
          </p:spPr>
          <p:txBody>
            <a:bodyPr/>
            <a:lstStyle/>
            <a:p>
              <a:endParaRPr lang="en-GB"/>
            </a:p>
          </p:txBody>
        </p:sp>
      </p:grpSp>
      <p:grpSp>
        <p:nvGrpSpPr>
          <p:cNvPr id="8" name="Group 8"/>
          <p:cNvGrpSpPr>
            <a:grpSpLocks noChangeAspect="1"/>
          </p:cNvGrpSpPr>
          <p:nvPr/>
        </p:nvGrpSpPr>
        <p:grpSpPr>
          <a:xfrm>
            <a:off x="4175672" y="6133040"/>
            <a:ext cx="8629650" cy="3067050"/>
            <a:chOff x="0" y="0"/>
            <a:chExt cx="11506200" cy="4089400"/>
          </a:xfrm>
        </p:grpSpPr>
        <p:sp>
          <p:nvSpPr>
            <p:cNvPr id="9" name="Freeform 9"/>
            <p:cNvSpPr/>
            <p:nvPr/>
          </p:nvSpPr>
          <p:spPr>
            <a:xfrm>
              <a:off x="0" y="0"/>
              <a:ext cx="11506200" cy="4089400"/>
            </a:xfrm>
            <a:custGeom>
              <a:avLst/>
              <a:gdLst/>
              <a:ahLst/>
              <a:cxnLst/>
              <a:rect l="l" t="t" r="r" b="b"/>
              <a:pathLst>
                <a:path w="11506200" h="4089400">
                  <a:moveTo>
                    <a:pt x="0" y="0"/>
                  </a:moveTo>
                  <a:lnTo>
                    <a:pt x="11506200" y="0"/>
                  </a:lnTo>
                  <a:lnTo>
                    <a:pt x="11506200" y="4089400"/>
                  </a:lnTo>
                  <a:lnTo>
                    <a:pt x="0" y="4089400"/>
                  </a:lnTo>
                  <a:lnTo>
                    <a:pt x="0" y="0"/>
                  </a:lnTo>
                  <a:close/>
                </a:path>
              </a:pathLst>
            </a:custGeom>
            <a:blipFill>
              <a:blip r:embed="rId7"/>
              <a:stretch>
                <a:fillRect/>
              </a:stretch>
            </a:blipFill>
          </p:spPr>
          <p:txBody>
            <a:bodyPr/>
            <a:lstStyle/>
            <a:p>
              <a:endParaRPr lang="en-GB"/>
            </a:p>
          </p:txBody>
        </p: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6867670" y="-400"/>
            <a:ext cx="1983700" cy="10324800"/>
          </a:xfrm>
          <a:custGeom>
            <a:avLst/>
            <a:gdLst/>
            <a:ahLst/>
            <a:cxnLst/>
            <a:rect l="l" t="t" r="r" b="b"/>
            <a:pathLst>
              <a:path w="1983700" h="10324800">
                <a:moveTo>
                  <a:pt x="0" y="0"/>
                </a:moveTo>
                <a:lnTo>
                  <a:pt x="1983700" y="0"/>
                </a:lnTo>
                <a:lnTo>
                  <a:pt x="1983700" y="10324800"/>
                </a:lnTo>
                <a:lnTo>
                  <a:pt x="0" y="1032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aphicFrame>
        <p:nvGraphicFramePr>
          <p:cNvPr id="3" name="Table 3"/>
          <p:cNvGraphicFramePr>
            <a:graphicFrameLocks noGrp="1"/>
          </p:cNvGraphicFramePr>
          <p:nvPr/>
        </p:nvGraphicFramePr>
        <p:xfrm>
          <a:off x="288534" y="573438"/>
          <a:ext cx="11836400" cy="3077913"/>
        </p:xfrm>
        <a:graphic>
          <a:graphicData uri="http://schemas.openxmlformats.org/drawingml/2006/table">
            <a:tbl>
              <a:tblPr/>
              <a:tblGrid>
                <a:gridCol w="11836400">
                  <a:extLst>
                    <a:ext uri="{9D8B030D-6E8A-4147-A177-3AD203B41FA5}">
                      <a16:colId xmlns:a16="http://schemas.microsoft.com/office/drawing/2014/main" val="20000"/>
                    </a:ext>
                  </a:extLst>
                </a:gridCol>
              </a:tblGrid>
              <a:tr h="806987">
                <a:tc>
                  <a:txBody>
                    <a:bodyPr/>
                    <a:lstStyle/>
                    <a:p>
                      <a:pPr algn="l">
                        <a:lnSpc>
                          <a:spcPts val="5520"/>
                        </a:lnSpc>
                        <a:defRPr/>
                      </a:pPr>
                      <a:r>
                        <a:rPr lang="en-US" sz="4000" b="1">
                          <a:solidFill>
                            <a:srgbClr val="333333"/>
                          </a:solidFill>
                          <a:latin typeface="Arimo Bold"/>
                          <a:ea typeface="Arimo Bold"/>
                          <a:cs typeface="Arimo Bold"/>
                          <a:sym typeface="Arimo Bold"/>
                        </a:rPr>
                        <a:t>Model Statistics </a:t>
                      </a:r>
                      <a:endParaRPr lang="en-US" sz="1100"/>
                    </a:p>
                  </a:txBody>
                  <a:tcPr marL="91425" marR="91425" marT="91425" marB="9142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extLst>
                  <a:ext uri="{0D108BD9-81ED-4DB2-BD59-A6C34878D82A}">
                    <a16:rowId xmlns:a16="http://schemas.microsoft.com/office/drawing/2014/main" val="10000"/>
                  </a:ext>
                </a:extLst>
              </a:tr>
              <a:tr h="2241013">
                <a:tc>
                  <a:txBody>
                    <a:bodyPr/>
                    <a:lstStyle/>
                    <a:p>
                      <a:pPr marL="955040" lvl="1" indent="-477520" algn="l">
                        <a:lnSpc>
                          <a:spcPts val="3863"/>
                        </a:lnSpc>
                        <a:buAutoNum type="arabicPeriod"/>
                        <a:defRPr/>
                      </a:pPr>
                      <a:r>
                        <a:rPr lang="en-US" sz="2799" b="1">
                          <a:solidFill>
                            <a:srgbClr val="333333"/>
                          </a:solidFill>
                          <a:latin typeface="FS Albert Arabic Bold"/>
                          <a:ea typeface="FS Albert Arabic Bold"/>
                          <a:cs typeface="FS Albert Arabic Bold"/>
                          <a:sym typeface="FS Albert Arabic Bold"/>
                        </a:rPr>
                        <a:t>R² = 0.000 → Model explains almost none of the variation. {Poor fit}</a:t>
                      </a:r>
                      <a:endParaRPr lang="en-US" sz="1100"/>
                    </a:p>
                    <a:p>
                      <a:pPr marL="955040" lvl="1" indent="-477520" algn="l">
                        <a:lnSpc>
                          <a:spcPts val="3863"/>
                        </a:lnSpc>
                        <a:buAutoNum type="arabicPeriod"/>
                      </a:pPr>
                      <a:r>
                        <a:rPr lang="en-US" sz="2799" b="1">
                          <a:solidFill>
                            <a:srgbClr val="333333"/>
                          </a:solidFill>
                          <a:latin typeface="FS Albert Arabic Bold"/>
                          <a:ea typeface="FS Albert Arabic Bold"/>
                          <a:cs typeface="FS Albert Arabic Bold"/>
                          <a:sym typeface="FS Albert Arabic Bold"/>
                        </a:rPr>
                        <a:t>Adjusted R² = -0.000</a:t>
                      </a:r>
                    </a:p>
                    <a:p>
                      <a:pPr marL="955040" lvl="1" indent="-477520" algn="l">
                        <a:lnSpc>
                          <a:spcPts val="3863"/>
                        </a:lnSpc>
                        <a:buAutoNum type="arabicPeriod"/>
                      </a:pPr>
                      <a:r>
                        <a:rPr lang="en-US" sz="2799" b="1">
                          <a:solidFill>
                            <a:srgbClr val="333333"/>
                          </a:solidFill>
                          <a:latin typeface="FS Albert Arabic Bold"/>
                          <a:ea typeface="FS Albert Arabic Bold"/>
                          <a:cs typeface="FS Albert Arabic Bold"/>
                          <a:sym typeface="FS Albert Arabic Bold"/>
                        </a:rPr>
                        <a:t>F-statistic p-value = 0.929 → Model not significant.</a:t>
                      </a:r>
                    </a:p>
                  </a:txBody>
                  <a:tcPr marL="91425" marR="91425" marT="91425" marB="9142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4" name="Group 4"/>
          <p:cNvGrpSpPr>
            <a:grpSpLocks noChangeAspect="1"/>
          </p:cNvGrpSpPr>
          <p:nvPr/>
        </p:nvGrpSpPr>
        <p:grpSpPr>
          <a:xfrm>
            <a:off x="8440948" y="5248900"/>
            <a:ext cx="11518854" cy="5804402"/>
            <a:chOff x="0" y="0"/>
            <a:chExt cx="15358472" cy="7739203"/>
          </a:xfrm>
        </p:grpSpPr>
        <p:sp>
          <p:nvSpPr>
            <p:cNvPr id="5" name="Freeform 5"/>
            <p:cNvSpPr/>
            <p:nvPr/>
          </p:nvSpPr>
          <p:spPr>
            <a:xfrm>
              <a:off x="0" y="0"/>
              <a:ext cx="15358490" cy="7739253"/>
            </a:xfrm>
            <a:custGeom>
              <a:avLst/>
              <a:gdLst/>
              <a:ahLst/>
              <a:cxnLst/>
              <a:rect l="l" t="t" r="r" b="b"/>
              <a:pathLst>
                <a:path w="15358490" h="7739253">
                  <a:moveTo>
                    <a:pt x="0" y="0"/>
                  </a:moveTo>
                  <a:lnTo>
                    <a:pt x="15358490" y="0"/>
                  </a:lnTo>
                  <a:lnTo>
                    <a:pt x="15358490" y="7739253"/>
                  </a:lnTo>
                  <a:lnTo>
                    <a:pt x="0" y="7739253"/>
                  </a:lnTo>
                  <a:lnTo>
                    <a:pt x="0" y="0"/>
                  </a:lnTo>
                  <a:close/>
                </a:path>
              </a:pathLst>
            </a:custGeom>
            <a:blipFill>
              <a:blip r:embed="rId5"/>
              <a:stretch>
                <a:fillRect/>
              </a:stretch>
            </a:blipFill>
          </p:spPr>
          <p:txBody>
            <a:bodyPr/>
            <a:lstStyle/>
            <a:p>
              <a:endParaRPr lang="en-GB"/>
            </a:p>
          </p:txBody>
        </p:sp>
      </p:grpSp>
      <p:graphicFrame>
        <p:nvGraphicFramePr>
          <p:cNvPr id="6" name="Table 6"/>
          <p:cNvGraphicFramePr>
            <a:graphicFrameLocks noGrp="1"/>
          </p:cNvGraphicFramePr>
          <p:nvPr/>
        </p:nvGraphicFramePr>
        <p:xfrm>
          <a:off x="288534" y="4245490"/>
          <a:ext cx="11836400" cy="4486850"/>
        </p:xfrm>
        <a:graphic>
          <a:graphicData uri="http://schemas.openxmlformats.org/drawingml/2006/table">
            <a:tbl>
              <a:tblPr/>
              <a:tblGrid>
                <a:gridCol w="11836400">
                  <a:extLst>
                    <a:ext uri="{9D8B030D-6E8A-4147-A177-3AD203B41FA5}">
                      <a16:colId xmlns:a16="http://schemas.microsoft.com/office/drawing/2014/main" val="20000"/>
                    </a:ext>
                  </a:extLst>
                </a:gridCol>
              </a:tblGrid>
              <a:tr h="806987">
                <a:tc>
                  <a:txBody>
                    <a:bodyPr/>
                    <a:lstStyle/>
                    <a:p>
                      <a:pPr algn="l">
                        <a:lnSpc>
                          <a:spcPts val="5520"/>
                        </a:lnSpc>
                        <a:defRPr/>
                      </a:pPr>
                      <a:r>
                        <a:rPr lang="en-US" sz="4000" b="1">
                          <a:solidFill>
                            <a:srgbClr val="333333"/>
                          </a:solidFill>
                          <a:latin typeface="Arimo Bold"/>
                          <a:ea typeface="Arimo Bold"/>
                          <a:cs typeface="Arimo Bold"/>
                          <a:sym typeface="Arimo Bold"/>
                        </a:rPr>
                        <a:t>Interpretation</a:t>
                      </a:r>
                      <a:endParaRPr lang="en-US" sz="1100"/>
                    </a:p>
                  </a:txBody>
                  <a:tcPr marL="91425" marR="91425" marT="91425" marB="9142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extLst>
                  <a:ext uri="{0D108BD9-81ED-4DB2-BD59-A6C34878D82A}">
                    <a16:rowId xmlns:a16="http://schemas.microsoft.com/office/drawing/2014/main" val="10000"/>
                  </a:ext>
                </a:extLst>
              </a:tr>
              <a:tr h="2241013">
                <a:tc>
                  <a:txBody>
                    <a:bodyPr/>
                    <a:lstStyle/>
                    <a:p>
                      <a:pPr marL="955040" lvl="1" indent="-477520" algn="l">
                        <a:lnSpc>
                          <a:spcPts val="3863"/>
                        </a:lnSpc>
                        <a:buAutoNum type="arabicPeriod"/>
                        <a:defRPr/>
                      </a:pPr>
                      <a:r>
                        <a:rPr lang="en-US" sz="2799" b="1">
                          <a:solidFill>
                            <a:srgbClr val="333333"/>
                          </a:solidFill>
                          <a:latin typeface="FS Albert Arabic Bold"/>
                          <a:ea typeface="FS Albert Arabic Bold"/>
                          <a:cs typeface="FS Albert Arabic Bold"/>
                          <a:sym typeface="FS Albert Arabic Bold"/>
                        </a:rPr>
                        <a:t>None of the predictors have a statistically significant effect (all p-values &gt; 0.05).</a:t>
                      </a:r>
                      <a:endParaRPr lang="en-US" sz="1100"/>
                    </a:p>
                    <a:p>
                      <a:pPr marL="955040" lvl="1" indent="-477520" algn="l">
                        <a:lnSpc>
                          <a:spcPts val="3863"/>
                        </a:lnSpc>
                        <a:buAutoNum type="arabicPeriod"/>
                      </a:pPr>
                      <a:r>
                        <a:rPr lang="en-US" sz="2799" b="1">
                          <a:solidFill>
                            <a:srgbClr val="333333"/>
                          </a:solidFill>
                          <a:latin typeface="FS Albert Arabic Bold"/>
                          <a:ea typeface="FS Albert Arabic Bold"/>
                          <a:cs typeface="FS Albert Arabic Bold"/>
                          <a:sym typeface="FS Albert Arabic Bold"/>
                        </a:rPr>
                        <a:t>Remote Work Ratio (%) has a tiny positive coefficient (+0.0047), meaning a 1% increase in remote work changes automation risk by 0.0047%, which is negligible.</a:t>
                      </a:r>
                    </a:p>
                    <a:p>
                      <a:pPr marL="955040" lvl="1" indent="-477520" algn="l">
                        <a:lnSpc>
                          <a:spcPts val="3863"/>
                        </a:lnSpc>
                        <a:buAutoNum type="arabicPeriod"/>
                      </a:pPr>
                      <a:r>
                        <a:rPr lang="en-US" sz="2799" b="1">
                          <a:solidFill>
                            <a:srgbClr val="333333"/>
                          </a:solidFill>
                          <a:latin typeface="FS Albert Arabic Bold"/>
                          <a:ea typeface="FS Albert Arabic Bold"/>
                          <a:cs typeface="FS Albert Arabic Bold"/>
                          <a:sym typeface="FS Albert Arabic Bold"/>
                        </a:rPr>
                        <a:t>Differences between locations and education levels are also minimal and not significant.</a:t>
                      </a:r>
                    </a:p>
                  </a:txBody>
                  <a:tcPr marL="91425" marR="91425" marT="91425" marB="9142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2950" y="7022450"/>
            <a:ext cx="18362400" cy="3264150"/>
          </a:xfrm>
          <a:custGeom>
            <a:avLst/>
            <a:gdLst/>
            <a:ahLst/>
            <a:cxnLst/>
            <a:rect l="l" t="t" r="r" b="b"/>
            <a:pathLst>
              <a:path w="18362400" h="3264150">
                <a:moveTo>
                  <a:pt x="0" y="0"/>
                </a:moveTo>
                <a:lnTo>
                  <a:pt x="18362400" y="0"/>
                </a:lnTo>
                <a:lnTo>
                  <a:pt x="18362400" y="3264150"/>
                </a:lnTo>
                <a:lnTo>
                  <a:pt x="0" y="32641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p:nvPr/>
        </p:nvGrpSpPr>
        <p:grpSpPr>
          <a:xfrm>
            <a:off x="7319250" y="495284"/>
            <a:ext cx="3551950" cy="1096450"/>
            <a:chOff x="0" y="0"/>
            <a:chExt cx="4735933" cy="1461933"/>
          </a:xfrm>
        </p:grpSpPr>
        <p:sp>
          <p:nvSpPr>
            <p:cNvPr id="4" name="Freeform 4"/>
            <p:cNvSpPr/>
            <p:nvPr/>
          </p:nvSpPr>
          <p:spPr>
            <a:xfrm>
              <a:off x="0" y="0"/>
              <a:ext cx="4735933" cy="1461933"/>
            </a:xfrm>
            <a:custGeom>
              <a:avLst/>
              <a:gdLst/>
              <a:ahLst/>
              <a:cxnLst/>
              <a:rect l="l" t="t" r="r" b="b"/>
              <a:pathLst>
                <a:path w="4735933" h="1461933">
                  <a:moveTo>
                    <a:pt x="0" y="0"/>
                  </a:moveTo>
                  <a:lnTo>
                    <a:pt x="4735933" y="0"/>
                  </a:lnTo>
                  <a:lnTo>
                    <a:pt x="4735933" y="1461933"/>
                  </a:lnTo>
                  <a:lnTo>
                    <a:pt x="0" y="1461933"/>
                  </a:lnTo>
                  <a:close/>
                </a:path>
              </a:pathLst>
            </a:custGeom>
            <a:solidFill>
              <a:srgbClr val="000000">
                <a:alpha val="0"/>
              </a:srgbClr>
            </a:solidFill>
          </p:spPr>
          <p:txBody>
            <a:bodyPr/>
            <a:lstStyle/>
            <a:p>
              <a:endParaRPr lang="en-GB"/>
            </a:p>
          </p:txBody>
        </p:sp>
        <p:sp>
          <p:nvSpPr>
            <p:cNvPr id="5" name="TextBox 5"/>
            <p:cNvSpPr txBox="1"/>
            <p:nvPr/>
          </p:nvSpPr>
          <p:spPr>
            <a:xfrm>
              <a:off x="0" y="-38100"/>
              <a:ext cx="4735933" cy="1500033"/>
            </a:xfrm>
            <a:prstGeom prst="rect">
              <a:avLst/>
            </a:prstGeom>
          </p:spPr>
          <p:txBody>
            <a:bodyPr lIns="0" tIns="0" rIns="0" bIns="0" rtlCol="0" anchor="b"/>
            <a:lstStyle/>
            <a:p>
              <a:pPr algn="l">
                <a:lnSpc>
                  <a:spcPts val="9600"/>
                </a:lnSpc>
              </a:pPr>
              <a:r>
                <a:rPr lang="en-US" sz="8000" b="1">
                  <a:solidFill>
                    <a:srgbClr val="333333"/>
                  </a:solidFill>
                  <a:latin typeface="Arimo Bold"/>
                  <a:ea typeface="Arimo Bold"/>
                  <a:cs typeface="Arimo Bold"/>
                  <a:sym typeface="Arimo Bold"/>
                </a:rPr>
                <a:t>Plots</a:t>
              </a:r>
            </a:p>
          </p:txBody>
        </p:sp>
      </p:grpSp>
      <p:pic>
        <p:nvPicPr>
          <p:cNvPr id="6" name="Picture 6"/>
          <p:cNvPicPr>
            <a:picLocks noChangeAspect="1"/>
          </p:cNvPicPr>
          <p:nvPr/>
        </p:nvPicPr>
        <p:blipFill>
          <a:blip r:embed="rId5"/>
          <a:stretch>
            <a:fillRect/>
          </a:stretch>
        </p:blipFill>
        <p:spPr>
          <a:xfrm>
            <a:off x="39483" y="1217803"/>
            <a:ext cx="7941564" cy="5023104"/>
          </a:xfrm>
          <a:prstGeom prst="rect">
            <a:avLst/>
          </a:prstGeom>
        </p:spPr>
      </p:pic>
      <p:pic>
        <p:nvPicPr>
          <p:cNvPr id="7" name="Picture 7"/>
          <p:cNvPicPr>
            <a:picLocks noChangeAspect="1"/>
          </p:cNvPicPr>
          <p:nvPr/>
        </p:nvPicPr>
        <p:blipFill>
          <a:blip r:embed="rId6"/>
          <a:stretch>
            <a:fillRect/>
          </a:stretch>
        </p:blipFill>
        <p:spPr>
          <a:xfrm>
            <a:off x="10207752" y="1216152"/>
            <a:ext cx="7961376" cy="4515866"/>
          </a:xfrm>
          <a:prstGeom prst="rect">
            <a:avLst/>
          </a:prstGeom>
        </p:spPr>
      </p:pic>
      <p:pic>
        <p:nvPicPr>
          <p:cNvPr id="8" name="Picture 8"/>
          <p:cNvPicPr>
            <a:picLocks noChangeAspect="1"/>
          </p:cNvPicPr>
          <p:nvPr/>
        </p:nvPicPr>
        <p:blipFill>
          <a:blip r:embed="rId7"/>
          <a:stretch>
            <a:fillRect/>
          </a:stretch>
        </p:blipFill>
        <p:spPr>
          <a:xfrm>
            <a:off x="5000236" y="5184478"/>
            <a:ext cx="8189976" cy="4553966"/>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27248" y="7193000"/>
            <a:ext cx="8531948" cy="3682898"/>
            <a:chOff x="0" y="0"/>
            <a:chExt cx="11375931" cy="4910531"/>
          </a:xfrm>
        </p:grpSpPr>
        <p:sp>
          <p:nvSpPr>
            <p:cNvPr id="4" name="Freeform 4"/>
            <p:cNvSpPr/>
            <p:nvPr/>
          </p:nvSpPr>
          <p:spPr>
            <a:xfrm flipH="1">
              <a:off x="0" y="0"/>
              <a:ext cx="11375898" cy="4910582"/>
            </a:xfrm>
            <a:custGeom>
              <a:avLst/>
              <a:gdLst/>
              <a:ahLst/>
              <a:cxnLst/>
              <a:rect l="l" t="t" r="r" b="b"/>
              <a:pathLst>
                <a:path w="11375898" h="4910582">
                  <a:moveTo>
                    <a:pt x="11375898" y="0"/>
                  </a:moveTo>
                  <a:lnTo>
                    <a:pt x="0" y="0"/>
                  </a:lnTo>
                  <a:lnTo>
                    <a:pt x="0" y="4910582"/>
                  </a:lnTo>
                  <a:lnTo>
                    <a:pt x="11375898" y="4910582"/>
                  </a:lnTo>
                  <a:lnTo>
                    <a:pt x="11375898" y="0"/>
                  </a:lnTo>
                  <a:close/>
                </a:path>
              </a:pathLst>
            </a:custGeom>
            <a:blipFill>
              <a:blip r:embed="rId5"/>
              <a:stretch>
                <a:fillRect t="-57608" r="-35012" b="1"/>
              </a:stretch>
            </a:blipFill>
          </p:spPr>
          <p:txBody>
            <a:bodyPr/>
            <a:lstStyle/>
            <a:p>
              <a:endParaRPr lang="en-GB"/>
            </a:p>
          </p:txBody>
        </p:sp>
      </p:grpSp>
      <p:sp>
        <p:nvSpPr>
          <p:cNvPr id="5" name="TextBox 5"/>
          <p:cNvSpPr txBox="1"/>
          <p:nvPr/>
        </p:nvSpPr>
        <p:spPr>
          <a:xfrm>
            <a:off x="1531425" y="943375"/>
            <a:ext cx="15225150" cy="1000650"/>
          </a:xfrm>
          <a:prstGeom prst="rect">
            <a:avLst/>
          </a:prstGeom>
        </p:spPr>
        <p:txBody>
          <a:bodyPr lIns="0" tIns="0" rIns="0" bIns="0" rtlCol="0" anchor="t">
            <a:spAutoFit/>
          </a:bodyPr>
          <a:lstStyle/>
          <a:p>
            <a:pPr algn="l">
              <a:lnSpc>
                <a:spcPts val="6719"/>
              </a:lnSpc>
            </a:pPr>
            <a:r>
              <a:rPr lang="en-US" sz="5599" b="1">
                <a:solidFill>
                  <a:srgbClr val="333333"/>
                </a:solidFill>
                <a:latin typeface="Arimo Bold"/>
                <a:ea typeface="Arimo Bold"/>
                <a:cs typeface="Arimo Bold"/>
                <a:sym typeface="Arimo Bold"/>
              </a:rPr>
              <a:t>Conclusion</a:t>
            </a:r>
          </a:p>
        </p:txBody>
      </p:sp>
      <p:sp>
        <p:nvSpPr>
          <p:cNvPr id="6" name="TextBox 6"/>
          <p:cNvSpPr txBox="1"/>
          <p:nvPr/>
        </p:nvSpPr>
        <p:spPr>
          <a:xfrm>
            <a:off x="1065549" y="2466600"/>
            <a:ext cx="16156900" cy="4740241"/>
          </a:xfrm>
          <a:prstGeom prst="rect">
            <a:avLst/>
          </a:prstGeom>
        </p:spPr>
        <p:txBody>
          <a:bodyPr lIns="0" tIns="0" rIns="0" bIns="0" rtlCol="0" anchor="t">
            <a:spAutoFit/>
          </a:bodyPr>
          <a:lstStyle/>
          <a:p>
            <a:pPr algn="l">
              <a:lnSpc>
                <a:spcPts val="4967"/>
              </a:lnSpc>
            </a:pPr>
            <a:r>
              <a:rPr lang="en-US" sz="3600">
                <a:solidFill>
                  <a:srgbClr val="333333"/>
                </a:solidFill>
                <a:latin typeface="FS Albert Arabic"/>
                <a:ea typeface="FS Albert Arabic"/>
                <a:cs typeface="FS Albert Arabic"/>
                <a:sym typeface="FS Albert Arabic"/>
              </a:rPr>
              <a:t>The multiple linear regression analysis shows that Location, Required Education, and Remote Work Ratio (%) do not significantly predict Automation Risk, so we failed to reject the null hypothesis. The model’s explanatory power is negligible (R² = 0.000) and no predictor had a p-value &lt; 0.05. Other variables not included in this model likely have a stronger influence on automation risk.</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2950" y="7022450"/>
            <a:ext cx="18362400" cy="3264150"/>
          </a:xfrm>
          <a:custGeom>
            <a:avLst/>
            <a:gdLst/>
            <a:ahLst/>
            <a:cxnLst/>
            <a:rect l="l" t="t" r="r" b="b"/>
            <a:pathLst>
              <a:path w="18362400" h="3264150">
                <a:moveTo>
                  <a:pt x="0" y="0"/>
                </a:moveTo>
                <a:lnTo>
                  <a:pt x="18362400" y="0"/>
                </a:lnTo>
                <a:lnTo>
                  <a:pt x="18362400" y="3264150"/>
                </a:lnTo>
                <a:lnTo>
                  <a:pt x="0" y="32641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rot="-9591128">
            <a:off x="7632524" y="549918"/>
            <a:ext cx="14213994" cy="9466764"/>
            <a:chOff x="0" y="0"/>
            <a:chExt cx="18951992" cy="12622352"/>
          </a:xfrm>
        </p:grpSpPr>
        <p:sp>
          <p:nvSpPr>
            <p:cNvPr id="4" name="Freeform 4"/>
            <p:cNvSpPr/>
            <p:nvPr/>
          </p:nvSpPr>
          <p:spPr>
            <a:xfrm flipH="1">
              <a:off x="0" y="0"/>
              <a:ext cx="18951956" cy="12622403"/>
            </a:xfrm>
            <a:custGeom>
              <a:avLst/>
              <a:gdLst/>
              <a:ahLst/>
              <a:cxnLst/>
              <a:rect l="l" t="t" r="r" b="b"/>
              <a:pathLst>
                <a:path w="18951956" h="12622403">
                  <a:moveTo>
                    <a:pt x="18951956" y="0"/>
                  </a:moveTo>
                  <a:lnTo>
                    <a:pt x="0" y="0"/>
                  </a:lnTo>
                  <a:lnTo>
                    <a:pt x="0" y="12622403"/>
                  </a:lnTo>
                  <a:lnTo>
                    <a:pt x="18951956" y="12622403"/>
                  </a:lnTo>
                  <a:lnTo>
                    <a:pt x="18951956" y="0"/>
                  </a:lnTo>
                  <a:close/>
                </a:path>
              </a:pathLst>
            </a:custGeom>
            <a:blipFill>
              <a:blip r:embed="rId5"/>
              <a:stretch>
                <a:fillRect/>
              </a:stretch>
            </a:blipFill>
          </p:spPr>
          <p:txBody>
            <a:bodyPr/>
            <a:lstStyle/>
            <a:p>
              <a:endParaRPr lang="en-GB"/>
            </a:p>
          </p:txBody>
        </p:sp>
      </p:grpSp>
      <p:sp>
        <p:nvSpPr>
          <p:cNvPr id="5" name="TextBox 5"/>
          <p:cNvSpPr txBox="1"/>
          <p:nvPr/>
        </p:nvSpPr>
        <p:spPr>
          <a:xfrm>
            <a:off x="1517951" y="1370300"/>
            <a:ext cx="8713350" cy="1982175"/>
          </a:xfrm>
          <a:prstGeom prst="rect">
            <a:avLst/>
          </a:prstGeom>
        </p:spPr>
        <p:txBody>
          <a:bodyPr lIns="0" tIns="0" rIns="0" bIns="0" rtlCol="0" anchor="t">
            <a:spAutoFit/>
          </a:bodyPr>
          <a:lstStyle/>
          <a:p>
            <a:pPr algn="l">
              <a:lnSpc>
                <a:spcPts val="14400"/>
              </a:lnSpc>
            </a:pPr>
            <a:r>
              <a:rPr lang="en-US" sz="12000" b="1" dirty="0">
                <a:solidFill>
                  <a:srgbClr val="333333"/>
                </a:solidFill>
                <a:latin typeface="Arimo Bold"/>
                <a:ea typeface="Arimo Bold"/>
                <a:cs typeface="Arimo Bold"/>
                <a:sym typeface="Arimo Bold"/>
              </a:rPr>
              <a:t>Thanks!</a:t>
            </a:r>
          </a:p>
        </p:txBody>
      </p:sp>
      <p:pic>
        <p:nvPicPr>
          <p:cNvPr id="6" name="Picture 5">
            <a:extLst>
              <a:ext uri="{FF2B5EF4-FFF2-40B4-BE49-F238E27FC236}">
                <a16:creationId xmlns:a16="http://schemas.microsoft.com/office/drawing/2014/main" id="{68224E90-D341-6DB0-BCD3-18E77727A3B5}"/>
              </a:ext>
            </a:extLst>
          </p:cNvPr>
          <p:cNvPicPr>
            <a:picLocks noChangeAspect="1"/>
          </p:cNvPicPr>
          <p:nvPr/>
        </p:nvPicPr>
        <p:blipFill>
          <a:blip r:embed="rId6"/>
          <a:stretch>
            <a:fillRect/>
          </a:stretch>
        </p:blipFill>
        <p:spPr>
          <a:xfrm>
            <a:off x="-123098" y="-94970"/>
            <a:ext cx="18534195" cy="1045805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6867670" y="-400"/>
            <a:ext cx="1983700" cy="10324800"/>
          </a:xfrm>
          <a:custGeom>
            <a:avLst/>
            <a:gdLst/>
            <a:ahLst/>
            <a:cxnLst/>
            <a:rect l="l" t="t" r="r" b="b"/>
            <a:pathLst>
              <a:path w="1983700" h="10324800">
                <a:moveTo>
                  <a:pt x="0" y="0"/>
                </a:moveTo>
                <a:lnTo>
                  <a:pt x="1983700" y="0"/>
                </a:lnTo>
                <a:lnTo>
                  <a:pt x="1983700" y="10324800"/>
                </a:lnTo>
                <a:lnTo>
                  <a:pt x="0" y="1032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11741500" y="-2294050"/>
            <a:ext cx="7263098" cy="5804402"/>
            <a:chOff x="0" y="0"/>
            <a:chExt cx="9684131" cy="7739203"/>
          </a:xfrm>
        </p:grpSpPr>
        <p:sp>
          <p:nvSpPr>
            <p:cNvPr id="4" name="Freeform 4"/>
            <p:cNvSpPr/>
            <p:nvPr/>
          </p:nvSpPr>
          <p:spPr>
            <a:xfrm flipH="1">
              <a:off x="0" y="0"/>
              <a:ext cx="9684131" cy="7739253"/>
            </a:xfrm>
            <a:custGeom>
              <a:avLst/>
              <a:gdLst/>
              <a:ahLst/>
              <a:cxnLst/>
              <a:rect l="l" t="t" r="r" b="b"/>
              <a:pathLst>
                <a:path w="9684131" h="7739253">
                  <a:moveTo>
                    <a:pt x="9684131" y="0"/>
                  </a:moveTo>
                  <a:lnTo>
                    <a:pt x="0" y="0"/>
                  </a:lnTo>
                  <a:lnTo>
                    <a:pt x="0" y="7739253"/>
                  </a:lnTo>
                  <a:lnTo>
                    <a:pt x="9684131" y="7739253"/>
                  </a:lnTo>
                  <a:lnTo>
                    <a:pt x="9684131" y="0"/>
                  </a:lnTo>
                  <a:close/>
                </a:path>
              </a:pathLst>
            </a:custGeom>
            <a:blipFill>
              <a:blip r:embed="rId5"/>
              <a:stretch>
                <a:fillRect l="-58590" r="-2"/>
              </a:stretch>
            </a:blipFill>
          </p:spPr>
          <p:txBody>
            <a:bodyPr/>
            <a:lstStyle/>
            <a:p>
              <a:endParaRPr lang="en-GB"/>
            </a:p>
          </p:txBody>
        </p:sp>
      </p:grpSp>
      <p:sp>
        <p:nvSpPr>
          <p:cNvPr id="5" name="TextBox 5"/>
          <p:cNvSpPr txBox="1"/>
          <p:nvPr/>
        </p:nvSpPr>
        <p:spPr>
          <a:xfrm>
            <a:off x="1085377" y="952900"/>
            <a:ext cx="15183102" cy="1645275"/>
          </a:xfrm>
          <a:prstGeom prst="rect">
            <a:avLst/>
          </a:prstGeom>
        </p:spPr>
        <p:txBody>
          <a:bodyPr lIns="0" tIns="0" rIns="0" bIns="0" rtlCol="0" anchor="t">
            <a:spAutoFit/>
          </a:bodyPr>
          <a:lstStyle/>
          <a:p>
            <a:pPr algn="l">
              <a:lnSpc>
                <a:spcPts val="7200"/>
              </a:lnSpc>
            </a:pPr>
            <a:r>
              <a:rPr lang="en-US" sz="6000" b="1">
                <a:solidFill>
                  <a:srgbClr val="333333"/>
                </a:solidFill>
                <a:latin typeface="Arimo Bold"/>
                <a:ea typeface="Arimo Bold"/>
                <a:cs typeface="Arimo Bold"/>
                <a:sym typeface="Arimo Bold"/>
              </a:rPr>
              <a:t>The core problems addressed in this analysis are:</a:t>
            </a:r>
          </a:p>
        </p:txBody>
      </p:sp>
      <p:grpSp>
        <p:nvGrpSpPr>
          <p:cNvPr id="6" name="Group 6"/>
          <p:cNvGrpSpPr/>
          <p:nvPr/>
        </p:nvGrpSpPr>
        <p:grpSpPr>
          <a:xfrm>
            <a:off x="715550" y="2876908"/>
            <a:ext cx="1321406" cy="1509238"/>
            <a:chOff x="0" y="0"/>
            <a:chExt cx="1761875" cy="2012317"/>
          </a:xfrm>
        </p:grpSpPr>
        <p:sp>
          <p:nvSpPr>
            <p:cNvPr id="7" name="Freeform 7"/>
            <p:cNvSpPr/>
            <p:nvPr/>
          </p:nvSpPr>
          <p:spPr>
            <a:xfrm>
              <a:off x="0" y="0"/>
              <a:ext cx="1761875" cy="2012317"/>
            </a:xfrm>
            <a:custGeom>
              <a:avLst/>
              <a:gdLst/>
              <a:ahLst/>
              <a:cxnLst/>
              <a:rect l="l" t="t" r="r" b="b"/>
              <a:pathLst>
                <a:path w="1761875" h="2012317">
                  <a:moveTo>
                    <a:pt x="0" y="0"/>
                  </a:moveTo>
                  <a:lnTo>
                    <a:pt x="1761875" y="0"/>
                  </a:lnTo>
                  <a:lnTo>
                    <a:pt x="1761875" y="2012317"/>
                  </a:lnTo>
                  <a:lnTo>
                    <a:pt x="0" y="2012317"/>
                  </a:lnTo>
                  <a:close/>
                </a:path>
              </a:pathLst>
            </a:custGeom>
            <a:solidFill>
              <a:srgbClr val="000000">
                <a:alpha val="0"/>
              </a:srgbClr>
            </a:solidFill>
          </p:spPr>
          <p:txBody>
            <a:bodyPr/>
            <a:lstStyle/>
            <a:p>
              <a:endParaRPr lang="en-GB"/>
            </a:p>
          </p:txBody>
        </p:sp>
        <p:sp>
          <p:nvSpPr>
            <p:cNvPr id="8" name="TextBox 8"/>
            <p:cNvSpPr txBox="1"/>
            <p:nvPr/>
          </p:nvSpPr>
          <p:spPr>
            <a:xfrm>
              <a:off x="0" y="-28575"/>
              <a:ext cx="1761875" cy="2040892"/>
            </a:xfrm>
            <a:prstGeom prst="rect">
              <a:avLst/>
            </a:prstGeom>
          </p:spPr>
          <p:txBody>
            <a:bodyPr lIns="0" tIns="0" rIns="0" bIns="0" rtlCol="0" anchor="b"/>
            <a:lstStyle/>
            <a:p>
              <a:pPr algn="l">
                <a:lnSpc>
                  <a:spcPts val="7200"/>
                </a:lnSpc>
              </a:pPr>
              <a:r>
                <a:rPr lang="en-US" sz="6000" b="1">
                  <a:solidFill>
                    <a:srgbClr val="333333"/>
                  </a:solidFill>
                  <a:latin typeface="Arimo Bold"/>
                  <a:ea typeface="Arimo Bold"/>
                  <a:cs typeface="Arimo Bold"/>
                  <a:sym typeface="Arimo Bold"/>
                </a:rPr>
                <a:t>01</a:t>
              </a:r>
            </a:p>
          </p:txBody>
        </p:sp>
      </p:grpSp>
      <p:grpSp>
        <p:nvGrpSpPr>
          <p:cNvPr id="9" name="Group 9"/>
          <p:cNvGrpSpPr/>
          <p:nvPr/>
        </p:nvGrpSpPr>
        <p:grpSpPr>
          <a:xfrm>
            <a:off x="715550" y="8123064"/>
            <a:ext cx="1731000" cy="1145400"/>
            <a:chOff x="0" y="0"/>
            <a:chExt cx="2308000" cy="1527200"/>
          </a:xfrm>
        </p:grpSpPr>
        <p:sp>
          <p:nvSpPr>
            <p:cNvPr id="10" name="Freeform 10"/>
            <p:cNvSpPr/>
            <p:nvPr/>
          </p:nvSpPr>
          <p:spPr>
            <a:xfrm>
              <a:off x="0" y="0"/>
              <a:ext cx="2308000" cy="1527200"/>
            </a:xfrm>
            <a:custGeom>
              <a:avLst/>
              <a:gdLst/>
              <a:ahLst/>
              <a:cxnLst/>
              <a:rect l="l" t="t" r="r" b="b"/>
              <a:pathLst>
                <a:path w="2308000" h="1527200">
                  <a:moveTo>
                    <a:pt x="0" y="0"/>
                  </a:moveTo>
                  <a:lnTo>
                    <a:pt x="2308000" y="0"/>
                  </a:lnTo>
                  <a:lnTo>
                    <a:pt x="2308000" y="1527200"/>
                  </a:lnTo>
                  <a:lnTo>
                    <a:pt x="0" y="1527200"/>
                  </a:lnTo>
                  <a:close/>
                </a:path>
              </a:pathLst>
            </a:custGeom>
            <a:solidFill>
              <a:srgbClr val="000000">
                <a:alpha val="0"/>
              </a:srgbClr>
            </a:solidFill>
          </p:spPr>
          <p:txBody>
            <a:bodyPr/>
            <a:lstStyle/>
            <a:p>
              <a:endParaRPr lang="en-GB"/>
            </a:p>
          </p:txBody>
        </p:sp>
        <p:sp>
          <p:nvSpPr>
            <p:cNvPr id="11" name="TextBox 11"/>
            <p:cNvSpPr txBox="1"/>
            <p:nvPr/>
          </p:nvSpPr>
          <p:spPr>
            <a:xfrm>
              <a:off x="0" y="-28575"/>
              <a:ext cx="2308000" cy="1555775"/>
            </a:xfrm>
            <a:prstGeom prst="rect">
              <a:avLst/>
            </a:prstGeom>
          </p:spPr>
          <p:txBody>
            <a:bodyPr lIns="0" tIns="0" rIns="0" bIns="0" rtlCol="0" anchor="b"/>
            <a:lstStyle/>
            <a:p>
              <a:pPr algn="l">
                <a:lnSpc>
                  <a:spcPts val="7200"/>
                </a:lnSpc>
              </a:pPr>
              <a:r>
                <a:rPr lang="en-US" sz="6000" b="1">
                  <a:solidFill>
                    <a:srgbClr val="333333"/>
                  </a:solidFill>
                  <a:latin typeface="Arimo Bold"/>
                  <a:ea typeface="Arimo Bold"/>
                  <a:cs typeface="Arimo Bold"/>
                  <a:sym typeface="Arimo Bold"/>
                </a:rPr>
                <a:t>03</a:t>
              </a:r>
            </a:p>
          </p:txBody>
        </p:sp>
      </p:grpSp>
      <p:grpSp>
        <p:nvGrpSpPr>
          <p:cNvPr id="12" name="Group 12"/>
          <p:cNvGrpSpPr/>
          <p:nvPr/>
        </p:nvGrpSpPr>
        <p:grpSpPr>
          <a:xfrm>
            <a:off x="715550" y="5638942"/>
            <a:ext cx="1731000" cy="1145400"/>
            <a:chOff x="0" y="0"/>
            <a:chExt cx="2308000" cy="1527200"/>
          </a:xfrm>
        </p:grpSpPr>
        <p:sp>
          <p:nvSpPr>
            <p:cNvPr id="13" name="Freeform 13"/>
            <p:cNvSpPr/>
            <p:nvPr/>
          </p:nvSpPr>
          <p:spPr>
            <a:xfrm>
              <a:off x="0" y="0"/>
              <a:ext cx="2308000" cy="1527200"/>
            </a:xfrm>
            <a:custGeom>
              <a:avLst/>
              <a:gdLst/>
              <a:ahLst/>
              <a:cxnLst/>
              <a:rect l="l" t="t" r="r" b="b"/>
              <a:pathLst>
                <a:path w="2308000" h="1527200">
                  <a:moveTo>
                    <a:pt x="0" y="0"/>
                  </a:moveTo>
                  <a:lnTo>
                    <a:pt x="2308000" y="0"/>
                  </a:lnTo>
                  <a:lnTo>
                    <a:pt x="2308000" y="1527200"/>
                  </a:lnTo>
                  <a:lnTo>
                    <a:pt x="0" y="1527200"/>
                  </a:lnTo>
                  <a:close/>
                </a:path>
              </a:pathLst>
            </a:custGeom>
            <a:solidFill>
              <a:srgbClr val="000000">
                <a:alpha val="0"/>
              </a:srgbClr>
            </a:solidFill>
          </p:spPr>
          <p:txBody>
            <a:bodyPr/>
            <a:lstStyle/>
            <a:p>
              <a:endParaRPr lang="en-GB"/>
            </a:p>
          </p:txBody>
        </p:sp>
        <p:sp>
          <p:nvSpPr>
            <p:cNvPr id="14" name="TextBox 14"/>
            <p:cNvSpPr txBox="1"/>
            <p:nvPr/>
          </p:nvSpPr>
          <p:spPr>
            <a:xfrm>
              <a:off x="0" y="-28575"/>
              <a:ext cx="2308000" cy="1555775"/>
            </a:xfrm>
            <a:prstGeom prst="rect">
              <a:avLst/>
            </a:prstGeom>
          </p:spPr>
          <p:txBody>
            <a:bodyPr lIns="0" tIns="0" rIns="0" bIns="0" rtlCol="0" anchor="b"/>
            <a:lstStyle/>
            <a:p>
              <a:pPr algn="l">
                <a:lnSpc>
                  <a:spcPts val="7200"/>
                </a:lnSpc>
              </a:pPr>
              <a:r>
                <a:rPr lang="en-US" sz="6000" b="1">
                  <a:solidFill>
                    <a:srgbClr val="333333"/>
                  </a:solidFill>
                  <a:latin typeface="Arimo Bold"/>
                  <a:ea typeface="Arimo Bold"/>
                  <a:cs typeface="Arimo Bold"/>
                  <a:sym typeface="Arimo Bold"/>
                </a:rPr>
                <a:t>02</a:t>
              </a:r>
            </a:p>
          </p:txBody>
        </p:sp>
      </p:grpSp>
      <p:grpSp>
        <p:nvGrpSpPr>
          <p:cNvPr id="15" name="Group 15"/>
          <p:cNvGrpSpPr/>
          <p:nvPr/>
        </p:nvGrpSpPr>
        <p:grpSpPr>
          <a:xfrm>
            <a:off x="7532562" y="4386146"/>
            <a:ext cx="1731000" cy="1145400"/>
            <a:chOff x="0" y="0"/>
            <a:chExt cx="2308000" cy="1527200"/>
          </a:xfrm>
        </p:grpSpPr>
        <p:sp>
          <p:nvSpPr>
            <p:cNvPr id="16" name="Freeform 16"/>
            <p:cNvSpPr/>
            <p:nvPr/>
          </p:nvSpPr>
          <p:spPr>
            <a:xfrm>
              <a:off x="0" y="0"/>
              <a:ext cx="2308000" cy="1527200"/>
            </a:xfrm>
            <a:custGeom>
              <a:avLst/>
              <a:gdLst/>
              <a:ahLst/>
              <a:cxnLst/>
              <a:rect l="l" t="t" r="r" b="b"/>
              <a:pathLst>
                <a:path w="2308000" h="1527200">
                  <a:moveTo>
                    <a:pt x="0" y="0"/>
                  </a:moveTo>
                  <a:lnTo>
                    <a:pt x="2308000" y="0"/>
                  </a:lnTo>
                  <a:lnTo>
                    <a:pt x="2308000" y="1527200"/>
                  </a:lnTo>
                  <a:lnTo>
                    <a:pt x="0" y="1527200"/>
                  </a:lnTo>
                  <a:close/>
                </a:path>
              </a:pathLst>
            </a:custGeom>
            <a:solidFill>
              <a:srgbClr val="000000">
                <a:alpha val="0"/>
              </a:srgbClr>
            </a:solidFill>
          </p:spPr>
          <p:txBody>
            <a:bodyPr/>
            <a:lstStyle/>
            <a:p>
              <a:endParaRPr lang="en-GB"/>
            </a:p>
          </p:txBody>
        </p:sp>
        <p:sp>
          <p:nvSpPr>
            <p:cNvPr id="17" name="TextBox 17"/>
            <p:cNvSpPr txBox="1"/>
            <p:nvPr/>
          </p:nvSpPr>
          <p:spPr>
            <a:xfrm>
              <a:off x="0" y="-28575"/>
              <a:ext cx="2308000" cy="1555775"/>
            </a:xfrm>
            <a:prstGeom prst="rect">
              <a:avLst/>
            </a:prstGeom>
          </p:spPr>
          <p:txBody>
            <a:bodyPr lIns="0" tIns="0" rIns="0" bIns="0" rtlCol="0" anchor="b"/>
            <a:lstStyle/>
            <a:p>
              <a:pPr algn="l">
                <a:lnSpc>
                  <a:spcPts val="7200"/>
                </a:lnSpc>
              </a:pPr>
              <a:r>
                <a:rPr lang="en-US" sz="6000" b="1">
                  <a:solidFill>
                    <a:srgbClr val="333333"/>
                  </a:solidFill>
                  <a:latin typeface="Arimo Bold"/>
                  <a:ea typeface="Arimo Bold"/>
                  <a:cs typeface="Arimo Bold"/>
                  <a:sym typeface="Arimo Bold"/>
                </a:rPr>
                <a:t>04</a:t>
              </a:r>
            </a:p>
          </p:txBody>
        </p:sp>
      </p:grpSp>
      <p:grpSp>
        <p:nvGrpSpPr>
          <p:cNvPr id="18" name="Group 18"/>
          <p:cNvGrpSpPr/>
          <p:nvPr/>
        </p:nvGrpSpPr>
        <p:grpSpPr>
          <a:xfrm>
            <a:off x="2036956" y="3313004"/>
            <a:ext cx="6512312" cy="1583578"/>
            <a:chOff x="0" y="0"/>
            <a:chExt cx="8683083" cy="2111437"/>
          </a:xfrm>
        </p:grpSpPr>
        <p:sp>
          <p:nvSpPr>
            <p:cNvPr id="19" name="Freeform 19"/>
            <p:cNvSpPr/>
            <p:nvPr/>
          </p:nvSpPr>
          <p:spPr>
            <a:xfrm>
              <a:off x="0" y="0"/>
              <a:ext cx="8683082" cy="2111437"/>
            </a:xfrm>
            <a:custGeom>
              <a:avLst/>
              <a:gdLst/>
              <a:ahLst/>
              <a:cxnLst/>
              <a:rect l="l" t="t" r="r" b="b"/>
              <a:pathLst>
                <a:path w="8683082" h="2111437">
                  <a:moveTo>
                    <a:pt x="0" y="0"/>
                  </a:moveTo>
                  <a:lnTo>
                    <a:pt x="8683082" y="0"/>
                  </a:lnTo>
                  <a:lnTo>
                    <a:pt x="8683082" y="2111437"/>
                  </a:lnTo>
                  <a:lnTo>
                    <a:pt x="0" y="2111437"/>
                  </a:lnTo>
                  <a:close/>
                </a:path>
              </a:pathLst>
            </a:custGeom>
            <a:solidFill>
              <a:srgbClr val="000000">
                <a:alpha val="0"/>
              </a:srgbClr>
            </a:solidFill>
          </p:spPr>
          <p:txBody>
            <a:bodyPr/>
            <a:lstStyle/>
            <a:p>
              <a:endParaRPr lang="en-GB"/>
            </a:p>
          </p:txBody>
        </p:sp>
        <p:sp>
          <p:nvSpPr>
            <p:cNvPr id="20" name="TextBox 20"/>
            <p:cNvSpPr txBox="1"/>
            <p:nvPr/>
          </p:nvSpPr>
          <p:spPr>
            <a:xfrm>
              <a:off x="0" y="-66675"/>
              <a:ext cx="8683083" cy="2178112"/>
            </a:xfrm>
            <a:prstGeom prst="rect">
              <a:avLst/>
            </a:prstGeom>
          </p:spPr>
          <p:txBody>
            <a:bodyPr lIns="0" tIns="0" rIns="0" bIns="0" rtlCol="0" anchor="b"/>
            <a:lstStyle/>
            <a:p>
              <a:pPr algn="l">
                <a:lnSpc>
                  <a:spcPts val="3863"/>
                </a:lnSpc>
              </a:pPr>
              <a:endParaRPr/>
            </a:p>
            <a:p>
              <a:pPr algn="l">
                <a:lnSpc>
                  <a:spcPts val="3863"/>
                </a:lnSpc>
              </a:pPr>
              <a:endParaRPr/>
            </a:p>
            <a:p>
              <a:pPr algn="ctr">
                <a:lnSpc>
                  <a:spcPts val="3863"/>
                </a:lnSpc>
              </a:pPr>
              <a:r>
                <a:rPr lang="en-US" sz="2799" b="1">
                  <a:solidFill>
                    <a:srgbClr val="333333"/>
                  </a:solidFill>
                  <a:latin typeface="Arimo Bold"/>
                  <a:ea typeface="Arimo Bold"/>
                  <a:cs typeface="Arimo Bold"/>
                  <a:sym typeface="Arimo Bold"/>
                </a:rPr>
                <a:t>Relationship between AI Impact Level and Industry</a:t>
              </a:r>
            </a:p>
            <a:p>
              <a:pPr algn="ctr">
                <a:lnSpc>
                  <a:spcPts val="3863"/>
                </a:lnSpc>
              </a:pPr>
              <a:endParaRPr lang="en-US" sz="2799" b="1">
                <a:solidFill>
                  <a:srgbClr val="333333"/>
                </a:solidFill>
                <a:latin typeface="Arimo Bold"/>
                <a:ea typeface="Arimo Bold"/>
                <a:cs typeface="Arimo Bold"/>
                <a:sym typeface="Arimo Bold"/>
              </a:endParaRPr>
            </a:p>
          </p:txBody>
        </p:sp>
      </p:grpSp>
      <p:grpSp>
        <p:nvGrpSpPr>
          <p:cNvPr id="21" name="Group 21"/>
          <p:cNvGrpSpPr/>
          <p:nvPr/>
        </p:nvGrpSpPr>
        <p:grpSpPr>
          <a:xfrm>
            <a:off x="2036956" y="5454742"/>
            <a:ext cx="5905200" cy="1513800"/>
            <a:chOff x="0" y="0"/>
            <a:chExt cx="7873600" cy="2018400"/>
          </a:xfrm>
        </p:grpSpPr>
        <p:sp>
          <p:nvSpPr>
            <p:cNvPr id="22" name="Freeform 22"/>
            <p:cNvSpPr/>
            <p:nvPr/>
          </p:nvSpPr>
          <p:spPr>
            <a:xfrm>
              <a:off x="0" y="0"/>
              <a:ext cx="7873600" cy="2018400"/>
            </a:xfrm>
            <a:custGeom>
              <a:avLst/>
              <a:gdLst/>
              <a:ahLst/>
              <a:cxnLst/>
              <a:rect l="l" t="t" r="r" b="b"/>
              <a:pathLst>
                <a:path w="7873600" h="2018400">
                  <a:moveTo>
                    <a:pt x="0" y="0"/>
                  </a:moveTo>
                  <a:lnTo>
                    <a:pt x="7873600" y="0"/>
                  </a:lnTo>
                  <a:lnTo>
                    <a:pt x="7873600" y="2018400"/>
                  </a:lnTo>
                  <a:lnTo>
                    <a:pt x="0" y="2018400"/>
                  </a:lnTo>
                  <a:close/>
                </a:path>
              </a:pathLst>
            </a:custGeom>
            <a:solidFill>
              <a:srgbClr val="000000">
                <a:alpha val="0"/>
              </a:srgbClr>
            </a:solidFill>
          </p:spPr>
          <p:txBody>
            <a:bodyPr/>
            <a:lstStyle/>
            <a:p>
              <a:endParaRPr lang="en-GB"/>
            </a:p>
          </p:txBody>
        </p:sp>
        <p:sp>
          <p:nvSpPr>
            <p:cNvPr id="23" name="TextBox 23"/>
            <p:cNvSpPr txBox="1"/>
            <p:nvPr/>
          </p:nvSpPr>
          <p:spPr>
            <a:xfrm>
              <a:off x="0" y="-66675"/>
              <a:ext cx="7873600" cy="2085075"/>
            </a:xfrm>
            <a:prstGeom prst="rect">
              <a:avLst/>
            </a:prstGeom>
          </p:spPr>
          <p:txBody>
            <a:bodyPr lIns="0" tIns="0" rIns="0" bIns="0" rtlCol="0" anchor="b"/>
            <a:lstStyle/>
            <a:p>
              <a:pPr algn="l">
                <a:lnSpc>
                  <a:spcPts val="3863"/>
                </a:lnSpc>
              </a:pPr>
              <a:r>
                <a:rPr lang="en-US" sz="2799" b="1">
                  <a:solidFill>
                    <a:srgbClr val="333333"/>
                  </a:solidFill>
                  <a:latin typeface="Arimo Bold"/>
                  <a:ea typeface="Arimo Bold"/>
                  <a:cs typeface="Arimo Bold"/>
                  <a:sym typeface="Arimo Bold"/>
                </a:rPr>
                <a:t>Remote Work Opportunities vs. AI Impact</a:t>
              </a:r>
            </a:p>
          </p:txBody>
        </p:sp>
      </p:grpSp>
      <p:grpSp>
        <p:nvGrpSpPr>
          <p:cNvPr id="24" name="Group 24"/>
          <p:cNvGrpSpPr/>
          <p:nvPr/>
        </p:nvGrpSpPr>
        <p:grpSpPr>
          <a:xfrm>
            <a:off x="2036956" y="8609850"/>
            <a:ext cx="5905200" cy="1513800"/>
            <a:chOff x="0" y="0"/>
            <a:chExt cx="7873600" cy="2018400"/>
          </a:xfrm>
        </p:grpSpPr>
        <p:sp>
          <p:nvSpPr>
            <p:cNvPr id="25" name="Freeform 25"/>
            <p:cNvSpPr/>
            <p:nvPr/>
          </p:nvSpPr>
          <p:spPr>
            <a:xfrm>
              <a:off x="0" y="0"/>
              <a:ext cx="7873600" cy="2018400"/>
            </a:xfrm>
            <a:custGeom>
              <a:avLst/>
              <a:gdLst/>
              <a:ahLst/>
              <a:cxnLst/>
              <a:rect l="l" t="t" r="r" b="b"/>
              <a:pathLst>
                <a:path w="7873600" h="2018400">
                  <a:moveTo>
                    <a:pt x="0" y="0"/>
                  </a:moveTo>
                  <a:lnTo>
                    <a:pt x="7873600" y="0"/>
                  </a:lnTo>
                  <a:lnTo>
                    <a:pt x="7873600" y="2018400"/>
                  </a:lnTo>
                  <a:lnTo>
                    <a:pt x="0" y="2018400"/>
                  </a:lnTo>
                  <a:close/>
                </a:path>
              </a:pathLst>
            </a:custGeom>
            <a:solidFill>
              <a:srgbClr val="000000">
                <a:alpha val="0"/>
              </a:srgbClr>
            </a:solidFill>
          </p:spPr>
          <p:txBody>
            <a:bodyPr/>
            <a:lstStyle/>
            <a:p>
              <a:endParaRPr lang="en-GB"/>
            </a:p>
          </p:txBody>
        </p:sp>
        <p:sp>
          <p:nvSpPr>
            <p:cNvPr id="26" name="TextBox 26"/>
            <p:cNvSpPr txBox="1"/>
            <p:nvPr/>
          </p:nvSpPr>
          <p:spPr>
            <a:xfrm>
              <a:off x="0" y="-66675"/>
              <a:ext cx="7873600" cy="2085075"/>
            </a:xfrm>
            <a:prstGeom prst="rect">
              <a:avLst/>
            </a:prstGeom>
          </p:spPr>
          <p:txBody>
            <a:bodyPr lIns="0" tIns="0" rIns="0" bIns="0" rtlCol="0" anchor="b"/>
            <a:lstStyle/>
            <a:p>
              <a:pPr algn="ctr">
                <a:lnSpc>
                  <a:spcPts val="3863"/>
                </a:lnSpc>
              </a:pPr>
              <a:r>
                <a:rPr lang="en-US" sz="2799" b="1">
                  <a:solidFill>
                    <a:srgbClr val="333333"/>
                  </a:solidFill>
                  <a:latin typeface="Arimo Bold"/>
                  <a:ea typeface="Arimo Bold"/>
                  <a:cs typeface="Arimo Bold"/>
                  <a:sym typeface="Arimo Bold"/>
                </a:rPr>
                <a:t>Median Salary Differences Across Industries</a:t>
              </a:r>
            </a:p>
            <a:p>
              <a:pPr algn="l">
                <a:lnSpc>
                  <a:spcPts val="3863"/>
                </a:lnSpc>
              </a:pPr>
              <a:endParaRPr lang="en-US" sz="2799" b="1">
                <a:solidFill>
                  <a:srgbClr val="333333"/>
                </a:solidFill>
                <a:latin typeface="Arimo Bold"/>
                <a:ea typeface="Arimo Bold"/>
                <a:cs typeface="Arimo Bold"/>
                <a:sym typeface="Arimo Bold"/>
              </a:endParaRPr>
            </a:p>
          </p:txBody>
        </p:sp>
      </p:grpSp>
      <p:grpSp>
        <p:nvGrpSpPr>
          <p:cNvPr id="27" name="Group 27"/>
          <p:cNvGrpSpPr/>
          <p:nvPr/>
        </p:nvGrpSpPr>
        <p:grpSpPr>
          <a:xfrm>
            <a:off x="8676928" y="4169746"/>
            <a:ext cx="5905200" cy="1513800"/>
            <a:chOff x="0" y="0"/>
            <a:chExt cx="7873600" cy="2018400"/>
          </a:xfrm>
        </p:grpSpPr>
        <p:sp>
          <p:nvSpPr>
            <p:cNvPr id="28" name="Freeform 28"/>
            <p:cNvSpPr/>
            <p:nvPr/>
          </p:nvSpPr>
          <p:spPr>
            <a:xfrm>
              <a:off x="0" y="0"/>
              <a:ext cx="7873600" cy="2018400"/>
            </a:xfrm>
            <a:custGeom>
              <a:avLst/>
              <a:gdLst/>
              <a:ahLst/>
              <a:cxnLst/>
              <a:rect l="l" t="t" r="r" b="b"/>
              <a:pathLst>
                <a:path w="7873600" h="2018400">
                  <a:moveTo>
                    <a:pt x="0" y="0"/>
                  </a:moveTo>
                  <a:lnTo>
                    <a:pt x="7873600" y="0"/>
                  </a:lnTo>
                  <a:lnTo>
                    <a:pt x="7873600" y="2018400"/>
                  </a:lnTo>
                  <a:lnTo>
                    <a:pt x="0" y="2018400"/>
                  </a:lnTo>
                  <a:close/>
                </a:path>
              </a:pathLst>
            </a:custGeom>
            <a:solidFill>
              <a:srgbClr val="000000">
                <a:alpha val="0"/>
              </a:srgbClr>
            </a:solidFill>
          </p:spPr>
          <p:txBody>
            <a:bodyPr/>
            <a:lstStyle/>
            <a:p>
              <a:endParaRPr lang="en-GB"/>
            </a:p>
          </p:txBody>
        </p:sp>
        <p:sp>
          <p:nvSpPr>
            <p:cNvPr id="29" name="TextBox 29"/>
            <p:cNvSpPr txBox="1"/>
            <p:nvPr/>
          </p:nvSpPr>
          <p:spPr>
            <a:xfrm>
              <a:off x="0" y="-66675"/>
              <a:ext cx="7873600" cy="2085075"/>
            </a:xfrm>
            <a:prstGeom prst="rect">
              <a:avLst/>
            </a:prstGeom>
          </p:spPr>
          <p:txBody>
            <a:bodyPr lIns="0" tIns="0" rIns="0" bIns="0" rtlCol="0" anchor="b"/>
            <a:lstStyle/>
            <a:p>
              <a:pPr algn="ctr">
                <a:lnSpc>
                  <a:spcPts val="3863"/>
                </a:lnSpc>
              </a:pPr>
              <a:r>
                <a:rPr lang="en-US" sz="2799" b="1">
                  <a:solidFill>
                    <a:srgbClr val="333333"/>
                  </a:solidFill>
                  <a:latin typeface="Arimo Bold"/>
                  <a:ea typeface="Arimo Bold"/>
                  <a:cs typeface="Arimo Bold"/>
                  <a:sym typeface="Arimo Bold"/>
                </a:rPr>
                <a:t>Experience vs. Projected Job Openings</a:t>
              </a:r>
            </a:p>
          </p:txBody>
        </p:sp>
      </p:grpSp>
      <p:grpSp>
        <p:nvGrpSpPr>
          <p:cNvPr id="30" name="Group 30"/>
          <p:cNvGrpSpPr/>
          <p:nvPr/>
        </p:nvGrpSpPr>
        <p:grpSpPr>
          <a:xfrm>
            <a:off x="7532562" y="6977664"/>
            <a:ext cx="1731000" cy="1145400"/>
            <a:chOff x="0" y="0"/>
            <a:chExt cx="2308000" cy="1527200"/>
          </a:xfrm>
        </p:grpSpPr>
        <p:sp>
          <p:nvSpPr>
            <p:cNvPr id="31" name="Freeform 31"/>
            <p:cNvSpPr/>
            <p:nvPr/>
          </p:nvSpPr>
          <p:spPr>
            <a:xfrm>
              <a:off x="0" y="0"/>
              <a:ext cx="2308000" cy="1527200"/>
            </a:xfrm>
            <a:custGeom>
              <a:avLst/>
              <a:gdLst/>
              <a:ahLst/>
              <a:cxnLst/>
              <a:rect l="l" t="t" r="r" b="b"/>
              <a:pathLst>
                <a:path w="2308000" h="1527200">
                  <a:moveTo>
                    <a:pt x="0" y="0"/>
                  </a:moveTo>
                  <a:lnTo>
                    <a:pt x="2308000" y="0"/>
                  </a:lnTo>
                  <a:lnTo>
                    <a:pt x="2308000" y="1527200"/>
                  </a:lnTo>
                  <a:lnTo>
                    <a:pt x="0" y="1527200"/>
                  </a:lnTo>
                  <a:close/>
                </a:path>
              </a:pathLst>
            </a:custGeom>
            <a:solidFill>
              <a:srgbClr val="000000">
                <a:alpha val="0"/>
              </a:srgbClr>
            </a:solidFill>
          </p:spPr>
          <p:txBody>
            <a:bodyPr/>
            <a:lstStyle/>
            <a:p>
              <a:endParaRPr lang="en-GB"/>
            </a:p>
          </p:txBody>
        </p:sp>
        <p:sp>
          <p:nvSpPr>
            <p:cNvPr id="32" name="TextBox 32"/>
            <p:cNvSpPr txBox="1"/>
            <p:nvPr/>
          </p:nvSpPr>
          <p:spPr>
            <a:xfrm>
              <a:off x="0" y="-28575"/>
              <a:ext cx="2308000" cy="1555775"/>
            </a:xfrm>
            <a:prstGeom prst="rect">
              <a:avLst/>
            </a:prstGeom>
          </p:spPr>
          <p:txBody>
            <a:bodyPr lIns="0" tIns="0" rIns="0" bIns="0" rtlCol="0" anchor="b"/>
            <a:lstStyle/>
            <a:p>
              <a:pPr algn="l">
                <a:lnSpc>
                  <a:spcPts val="7200"/>
                </a:lnSpc>
              </a:pPr>
              <a:r>
                <a:rPr lang="en-US" sz="6000" b="1">
                  <a:solidFill>
                    <a:srgbClr val="333333"/>
                  </a:solidFill>
                  <a:latin typeface="Arimo Bold"/>
                  <a:ea typeface="Arimo Bold"/>
                  <a:cs typeface="Arimo Bold"/>
                  <a:sym typeface="Arimo Bold"/>
                </a:rPr>
                <a:t>05</a:t>
              </a:r>
            </a:p>
          </p:txBody>
        </p:sp>
      </p:grpSp>
      <p:grpSp>
        <p:nvGrpSpPr>
          <p:cNvPr id="33" name="Group 33"/>
          <p:cNvGrpSpPr/>
          <p:nvPr/>
        </p:nvGrpSpPr>
        <p:grpSpPr>
          <a:xfrm>
            <a:off x="8853968" y="8008058"/>
            <a:ext cx="5905200" cy="1513800"/>
            <a:chOff x="0" y="0"/>
            <a:chExt cx="7873600" cy="2018400"/>
          </a:xfrm>
        </p:grpSpPr>
        <p:sp>
          <p:nvSpPr>
            <p:cNvPr id="34" name="Freeform 34"/>
            <p:cNvSpPr/>
            <p:nvPr/>
          </p:nvSpPr>
          <p:spPr>
            <a:xfrm>
              <a:off x="0" y="0"/>
              <a:ext cx="7873600" cy="2018400"/>
            </a:xfrm>
            <a:custGeom>
              <a:avLst/>
              <a:gdLst/>
              <a:ahLst/>
              <a:cxnLst/>
              <a:rect l="l" t="t" r="r" b="b"/>
              <a:pathLst>
                <a:path w="7873600" h="2018400">
                  <a:moveTo>
                    <a:pt x="0" y="0"/>
                  </a:moveTo>
                  <a:lnTo>
                    <a:pt x="7873600" y="0"/>
                  </a:lnTo>
                  <a:lnTo>
                    <a:pt x="7873600" y="2018400"/>
                  </a:lnTo>
                  <a:lnTo>
                    <a:pt x="0" y="2018400"/>
                  </a:lnTo>
                  <a:close/>
                </a:path>
              </a:pathLst>
            </a:custGeom>
            <a:solidFill>
              <a:srgbClr val="000000">
                <a:alpha val="0"/>
              </a:srgbClr>
            </a:solidFill>
          </p:spPr>
          <p:txBody>
            <a:bodyPr/>
            <a:lstStyle/>
            <a:p>
              <a:endParaRPr lang="en-GB"/>
            </a:p>
          </p:txBody>
        </p:sp>
        <p:sp>
          <p:nvSpPr>
            <p:cNvPr id="35" name="TextBox 35"/>
            <p:cNvSpPr txBox="1"/>
            <p:nvPr/>
          </p:nvSpPr>
          <p:spPr>
            <a:xfrm>
              <a:off x="0" y="-66675"/>
              <a:ext cx="7873600" cy="2085075"/>
            </a:xfrm>
            <a:prstGeom prst="rect">
              <a:avLst/>
            </a:prstGeom>
          </p:spPr>
          <p:txBody>
            <a:bodyPr lIns="0" tIns="0" rIns="0" bIns="0" rtlCol="0" anchor="b"/>
            <a:lstStyle/>
            <a:p>
              <a:pPr algn="ctr">
                <a:lnSpc>
                  <a:spcPts val="3863"/>
                </a:lnSpc>
              </a:pPr>
              <a:r>
                <a:rPr lang="en-US" sz="2799" b="1">
                  <a:solidFill>
                    <a:srgbClr val="333333"/>
                  </a:solidFill>
                  <a:latin typeface="Arimo Bold"/>
                  <a:ea typeface="Arimo Bold"/>
                  <a:cs typeface="Arimo Bold"/>
                  <a:sym typeface="Arimo Bold"/>
                </a:rPr>
                <a:t>Impact of Location, Education, and Remote Work on Automation Risk</a:t>
              </a:r>
            </a:p>
            <a:p>
              <a:pPr algn="ctr">
                <a:lnSpc>
                  <a:spcPts val="3863"/>
                </a:lnSpc>
              </a:pPr>
              <a:r>
                <a:rPr lang="en-US" sz="2799" b="1">
                  <a:solidFill>
                    <a:srgbClr val="333333"/>
                  </a:solidFill>
                  <a:latin typeface="Arimo Bold"/>
                  <a:ea typeface="Arimo Bold"/>
                  <a:cs typeface="Arimo Bold"/>
                  <a:sym typeface="Arimo Bold"/>
                </a:rPr>
                <a:t> </a:t>
              </a:r>
            </a:p>
            <a:p>
              <a:pPr algn="l">
                <a:lnSpc>
                  <a:spcPts val="3863"/>
                </a:lnSpc>
              </a:pPr>
              <a:endParaRPr lang="en-US" sz="2799" b="1">
                <a:solidFill>
                  <a:srgbClr val="333333"/>
                </a:solidFill>
                <a:latin typeface="Arimo Bold"/>
                <a:ea typeface="Arimo Bold"/>
                <a:cs typeface="Arimo Bold"/>
                <a:sym typeface="Arimo Bold"/>
              </a:endParaRP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13704640" y="3952700"/>
            <a:ext cx="4716248" cy="8072752"/>
            <a:chOff x="0" y="0"/>
            <a:chExt cx="6288331" cy="10763669"/>
          </a:xfrm>
        </p:grpSpPr>
        <p:sp>
          <p:nvSpPr>
            <p:cNvPr id="4" name="Freeform 4"/>
            <p:cNvSpPr/>
            <p:nvPr/>
          </p:nvSpPr>
          <p:spPr>
            <a:xfrm>
              <a:off x="0" y="0"/>
              <a:ext cx="6288278" cy="10763631"/>
            </a:xfrm>
            <a:custGeom>
              <a:avLst/>
              <a:gdLst/>
              <a:ahLst/>
              <a:cxnLst/>
              <a:rect l="l" t="t" r="r" b="b"/>
              <a:pathLst>
                <a:path w="6288278" h="10763631">
                  <a:moveTo>
                    <a:pt x="0" y="0"/>
                  </a:moveTo>
                  <a:lnTo>
                    <a:pt x="6288278" y="0"/>
                  </a:lnTo>
                  <a:lnTo>
                    <a:pt x="6288278" y="10763631"/>
                  </a:lnTo>
                  <a:lnTo>
                    <a:pt x="0" y="10763631"/>
                  </a:lnTo>
                  <a:lnTo>
                    <a:pt x="0" y="0"/>
                  </a:lnTo>
                  <a:close/>
                </a:path>
              </a:pathLst>
            </a:custGeom>
            <a:blipFill>
              <a:blip r:embed="rId5"/>
              <a:stretch>
                <a:fillRect r="-81072"/>
              </a:stretch>
            </a:blipFill>
          </p:spPr>
          <p:txBody>
            <a:bodyPr/>
            <a:lstStyle/>
            <a:p>
              <a:endParaRPr lang="en-GB"/>
            </a:p>
          </p:txBody>
        </p:sp>
      </p:grpSp>
      <p:sp>
        <p:nvSpPr>
          <p:cNvPr id="5" name="TextBox 5"/>
          <p:cNvSpPr txBox="1"/>
          <p:nvPr/>
        </p:nvSpPr>
        <p:spPr>
          <a:xfrm>
            <a:off x="1531425" y="943375"/>
            <a:ext cx="15225150" cy="1000650"/>
          </a:xfrm>
          <a:prstGeom prst="rect">
            <a:avLst/>
          </a:prstGeom>
        </p:spPr>
        <p:txBody>
          <a:bodyPr lIns="0" tIns="0" rIns="0" bIns="0" rtlCol="0" anchor="t">
            <a:spAutoFit/>
          </a:bodyPr>
          <a:lstStyle/>
          <a:p>
            <a:pPr algn="l">
              <a:lnSpc>
                <a:spcPts val="6719"/>
              </a:lnSpc>
            </a:pPr>
            <a:r>
              <a:rPr lang="en-US" sz="5599" b="1" u="sng" dirty="0">
                <a:solidFill>
                  <a:srgbClr val="333333"/>
                </a:solidFill>
                <a:latin typeface="Arimo Bold"/>
                <a:ea typeface="Arimo Bold"/>
                <a:cs typeface="Arimo Bold"/>
                <a:sym typeface="Arimo Bold"/>
              </a:rPr>
              <a:t>Methodologies used:</a:t>
            </a:r>
          </a:p>
        </p:txBody>
      </p:sp>
      <p:graphicFrame>
        <p:nvGraphicFramePr>
          <p:cNvPr id="6" name="Table 6"/>
          <p:cNvGraphicFramePr>
            <a:graphicFrameLocks noGrp="1"/>
          </p:cNvGraphicFramePr>
          <p:nvPr/>
        </p:nvGraphicFramePr>
        <p:xfrm>
          <a:off x="1440000" y="2664654"/>
          <a:ext cx="15367000" cy="4521201"/>
        </p:xfrm>
        <a:graphic>
          <a:graphicData uri="http://schemas.openxmlformats.org/drawingml/2006/table">
            <a:tbl>
              <a:tblPr/>
              <a:tblGrid>
                <a:gridCol w="4642840">
                  <a:extLst>
                    <a:ext uri="{9D8B030D-6E8A-4147-A177-3AD203B41FA5}">
                      <a16:colId xmlns:a16="http://schemas.microsoft.com/office/drawing/2014/main" val="20000"/>
                    </a:ext>
                  </a:extLst>
                </a:gridCol>
                <a:gridCol w="10724160">
                  <a:extLst>
                    <a:ext uri="{9D8B030D-6E8A-4147-A177-3AD203B41FA5}">
                      <a16:colId xmlns:a16="http://schemas.microsoft.com/office/drawing/2014/main" val="20001"/>
                    </a:ext>
                  </a:extLst>
                </a:gridCol>
              </a:tblGrid>
              <a:tr h="888390">
                <a:tc>
                  <a:txBody>
                    <a:bodyPr/>
                    <a:lstStyle/>
                    <a:p>
                      <a:pPr algn="l">
                        <a:lnSpc>
                          <a:spcPts val="2400"/>
                        </a:lnSpc>
                        <a:defRPr/>
                      </a:pPr>
                      <a:r>
                        <a:rPr lang="en-US" sz="2000" b="1" u="sng">
                          <a:solidFill>
                            <a:srgbClr val="333333"/>
                          </a:solidFill>
                          <a:latin typeface="FS Albert Arabic Bold"/>
                          <a:ea typeface="FS Albert Arabic Bold"/>
                          <a:cs typeface="FS Albert Arabic Bold"/>
                          <a:sym typeface="FS Albert Arabic Bold"/>
                        </a:rPr>
                        <a:t>Chi-Square test</a:t>
                      </a:r>
                      <a:endParaRPr lang="en-US" sz="1100"/>
                    </a:p>
                  </a:txBody>
                  <a:tcPr marL="91425" marR="91425" marT="91425" marB="91425" anchor="ctr">
                    <a:lnL w="9525" cap="flat" cmpd="sng" algn="ctr">
                      <a:solidFill>
                        <a:srgbClr val="595959"/>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595959"/>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l">
                        <a:lnSpc>
                          <a:spcPts val="2400"/>
                        </a:lnSpc>
                        <a:defRPr/>
                      </a:pPr>
                      <a:r>
                        <a:rPr lang="en-US" sz="2000">
                          <a:solidFill>
                            <a:srgbClr val="333333"/>
                          </a:solidFill>
                          <a:latin typeface="FS Albert Arabic"/>
                          <a:ea typeface="FS Albert Arabic"/>
                          <a:cs typeface="FS Albert Arabic"/>
                          <a:sym typeface="FS Albert Arabic"/>
                        </a:rPr>
                        <a:t>Used to test independence between two categorical variables.</a:t>
                      </a:r>
                      <a:endParaRPr lang="en-US" sz="1100"/>
                    </a:p>
                  </a:txBody>
                  <a:tcPr marL="91425" marR="91425" marT="91425" marB="91425" anchor="ctr">
                    <a:lnL w="9525" cap="flat" cmpd="sng" algn="ctr">
                      <a:solidFill>
                        <a:srgbClr val="595959"/>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595959"/>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extLst>
                  <a:ext uri="{0D108BD9-81ED-4DB2-BD59-A6C34878D82A}">
                    <a16:rowId xmlns:a16="http://schemas.microsoft.com/office/drawing/2014/main" val="10000"/>
                  </a:ext>
                </a:extLst>
              </a:tr>
              <a:tr h="967641">
                <a:tc>
                  <a:txBody>
                    <a:bodyPr/>
                    <a:lstStyle/>
                    <a:p>
                      <a:pPr algn="l">
                        <a:lnSpc>
                          <a:spcPts val="2400"/>
                        </a:lnSpc>
                        <a:defRPr/>
                      </a:pPr>
                      <a:r>
                        <a:rPr lang="en-US" sz="2000" b="1" u="sng">
                          <a:solidFill>
                            <a:srgbClr val="333333"/>
                          </a:solidFill>
                          <a:latin typeface="FS Albert Arabic Bold"/>
                          <a:ea typeface="FS Albert Arabic Bold"/>
                          <a:cs typeface="FS Albert Arabic Bold"/>
                          <a:sym typeface="FS Albert Arabic Bold"/>
                        </a:rPr>
                        <a:t>One-Way ANOVA</a:t>
                      </a:r>
                      <a:endParaRPr lang="en-US" sz="1100"/>
                    </a:p>
                  </a:txBody>
                  <a:tcPr marL="91425" marR="91425" marT="91425" marB="91425" anchor="ctr">
                    <a:lnL w="9525" cap="flat" cmpd="sng" algn="ctr">
                      <a:solidFill>
                        <a:srgbClr val="595959"/>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l">
                        <a:lnSpc>
                          <a:spcPts val="2400"/>
                        </a:lnSpc>
                        <a:defRPr/>
                      </a:pPr>
                      <a:r>
                        <a:rPr lang="en-US" sz="2000">
                          <a:solidFill>
                            <a:srgbClr val="333333"/>
                          </a:solidFill>
                          <a:latin typeface="FS Albert Arabic"/>
                          <a:ea typeface="FS Albert Arabic"/>
                          <a:cs typeface="FS Albert Arabic"/>
                          <a:sym typeface="FS Albert Arabic"/>
                        </a:rPr>
                        <a:t>Used to compare the means of two groups(Categorical vs Numerical).</a:t>
                      </a:r>
                      <a:endParaRPr lang="en-US" sz="1100"/>
                    </a:p>
                  </a:txBody>
                  <a:tcPr marL="91425" marR="91425" marT="91425" marB="91425" anchor="ctr">
                    <a:lnL w="9525" cap="flat" cmpd="sng" algn="ctr">
                      <a:solidFill>
                        <a:srgbClr val="595959"/>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extLst>
                  <a:ext uri="{0D108BD9-81ED-4DB2-BD59-A6C34878D82A}">
                    <a16:rowId xmlns:a16="http://schemas.microsoft.com/office/drawing/2014/main" val="10001"/>
                  </a:ext>
                </a:extLst>
              </a:tr>
              <a:tr h="888390">
                <a:tc>
                  <a:txBody>
                    <a:bodyPr/>
                    <a:lstStyle/>
                    <a:p>
                      <a:pPr algn="l">
                        <a:lnSpc>
                          <a:spcPts val="2400"/>
                        </a:lnSpc>
                        <a:defRPr/>
                      </a:pPr>
                      <a:r>
                        <a:rPr lang="en-US" sz="2000" b="1" u="sng">
                          <a:solidFill>
                            <a:srgbClr val="333333"/>
                          </a:solidFill>
                          <a:latin typeface="FS Albert Arabic Bold"/>
                          <a:ea typeface="FS Albert Arabic Bold"/>
                          <a:cs typeface="FS Albert Arabic Bold"/>
                          <a:sym typeface="FS Albert Arabic Bold"/>
                        </a:rPr>
                        <a:t>T-test</a:t>
                      </a:r>
                      <a:endParaRPr lang="en-US" sz="1100"/>
                    </a:p>
                  </a:txBody>
                  <a:tcPr marL="91425" marR="91425" marT="91425" marB="91425" anchor="ctr">
                    <a:lnL w="9525" cap="flat" cmpd="sng" algn="ctr">
                      <a:solidFill>
                        <a:srgbClr val="595959"/>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l">
                        <a:lnSpc>
                          <a:spcPts val="2400"/>
                        </a:lnSpc>
                        <a:defRPr/>
                      </a:pPr>
                      <a:r>
                        <a:rPr lang="en-US" sz="2000">
                          <a:solidFill>
                            <a:srgbClr val="333333"/>
                          </a:solidFill>
                          <a:latin typeface="FS Albert Arabic"/>
                          <a:ea typeface="FS Albert Arabic"/>
                          <a:cs typeface="FS Albert Arabic"/>
                          <a:sym typeface="FS Albert Arabic"/>
                        </a:rPr>
                        <a:t>Used to compare the means of two groups(Binary categorical vs Numerical).</a:t>
                      </a:r>
                      <a:endParaRPr lang="en-US" sz="1100"/>
                    </a:p>
                  </a:txBody>
                  <a:tcPr marL="91425" marR="91425" marT="91425" marB="91425" anchor="ctr">
                    <a:lnL w="9525" cap="flat" cmpd="sng" algn="ctr">
                      <a:solidFill>
                        <a:srgbClr val="595959"/>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extLst>
                  <a:ext uri="{0D108BD9-81ED-4DB2-BD59-A6C34878D82A}">
                    <a16:rowId xmlns:a16="http://schemas.microsoft.com/office/drawing/2014/main" val="10002"/>
                  </a:ext>
                </a:extLst>
              </a:tr>
              <a:tr h="888390">
                <a:tc>
                  <a:txBody>
                    <a:bodyPr/>
                    <a:lstStyle/>
                    <a:p>
                      <a:pPr algn="l">
                        <a:lnSpc>
                          <a:spcPts val="2400"/>
                        </a:lnSpc>
                        <a:defRPr/>
                      </a:pPr>
                      <a:r>
                        <a:rPr lang="en-US" sz="2000" b="1" u="sng">
                          <a:solidFill>
                            <a:srgbClr val="333333"/>
                          </a:solidFill>
                          <a:latin typeface="FS Albert Arabic Bold"/>
                          <a:ea typeface="FS Albert Arabic Bold"/>
                          <a:cs typeface="FS Albert Arabic Bold"/>
                          <a:sym typeface="FS Albert Arabic Bold"/>
                        </a:rPr>
                        <a:t>Simple Linear Regression</a:t>
                      </a:r>
                      <a:endParaRPr lang="en-US" sz="1100"/>
                    </a:p>
                  </a:txBody>
                  <a:tcPr marL="91425" marR="91425" marT="91425" marB="91425" anchor="ctr">
                    <a:lnL w="9525" cap="flat" cmpd="sng" algn="ctr">
                      <a:solidFill>
                        <a:srgbClr val="595959"/>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l">
                        <a:lnSpc>
                          <a:spcPts val="2400"/>
                        </a:lnSpc>
                        <a:defRPr/>
                      </a:pPr>
                      <a:r>
                        <a:rPr lang="en-US" sz="2000">
                          <a:solidFill>
                            <a:srgbClr val="333333"/>
                          </a:solidFill>
                          <a:latin typeface="FS Albert Arabic"/>
                          <a:ea typeface="FS Albert Arabic"/>
                          <a:cs typeface="FS Albert Arabic"/>
                          <a:sym typeface="FS Albert Arabic"/>
                        </a:rPr>
                        <a:t>Used to check the linear relationship between two variables(one dependent and the other is independent).</a:t>
                      </a:r>
                      <a:endParaRPr lang="en-US" sz="1100"/>
                    </a:p>
                  </a:txBody>
                  <a:tcPr marL="91425" marR="91425" marT="91425" marB="91425" anchor="ctr">
                    <a:lnL w="9525" cap="flat" cmpd="sng" algn="ctr">
                      <a:solidFill>
                        <a:srgbClr val="595959"/>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extLst>
                  <a:ext uri="{0D108BD9-81ED-4DB2-BD59-A6C34878D82A}">
                    <a16:rowId xmlns:a16="http://schemas.microsoft.com/office/drawing/2014/main" val="10003"/>
                  </a:ext>
                </a:extLst>
              </a:tr>
              <a:tr h="888390">
                <a:tc>
                  <a:txBody>
                    <a:bodyPr/>
                    <a:lstStyle/>
                    <a:p>
                      <a:pPr algn="l">
                        <a:lnSpc>
                          <a:spcPts val="2400"/>
                        </a:lnSpc>
                        <a:defRPr/>
                      </a:pPr>
                      <a:r>
                        <a:rPr lang="en-US" sz="2000" b="1" u="sng">
                          <a:solidFill>
                            <a:srgbClr val="333333"/>
                          </a:solidFill>
                          <a:latin typeface="FS Albert Arabic Bold"/>
                          <a:ea typeface="FS Albert Arabic Bold"/>
                          <a:cs typeface="FS Albert Arabic Bold"/>
                          <a:sym typeface="FS Albert Arabic Bold"/>
                        </a:rPr>
                        <a:t>Multiple Linear Regression</a:t>
                      </a:r>
                      <a:endParaRPr lang="en-US" sz="1100"/>
                    </a:p>
                  </a:txBody>
                  <a:tcPr marL="91425" marR="91425" marT="91425" marB="91425" anchor="ctr">
                    <a:lnL w="9525" cap="flat" cmpd="sng" algn="ctr">
                      <a:solidFill>
                        <a:srgbClr val="595959"/>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l">
                        <a:lnSpc>
                          <a:spcPts val="2400"/>
                        </a:lnSpc>
                        <a:defRPr/>
                      </a:pPr>
                      <a:r>
                        <a:rPr lang="en-US" sz="2000">
                          <a:solidFill>
                            <a:srgbClr val="333333"/>
                          </a:solidFill>
                          <a:latin typeface="FS Albert Arabic"/>
                          <a:ea typeface="FS Albert Arabic"/>
                          <a:cs typeface="FS Albert Arabic"/>
                          <a:sym typeface="FS Albert Arabic"/>
                        </a:rPr>
                        <a:t>Used to check the linear relationship between more than two variables(one independent and several dependent variables, including numerical and encoded categorical data ).</a:t>
                      </a:r>
                      <a:endParaRPr lang="en-US" sz="1100"/>
                    </a:p>
                  </a:txBody>
                  <a:tcPr marL="91425" marR="91425" marT="91425" marB="91425" anchor="ctr">
                    <a:lnL w="9525" cap="flat" cmpd="sng" algn="ctr">
                      <a:solidFill>
                        <a:srgbClr val="595959"/>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7" name="Group 7"/>
          <p:cNvGrpSpPr>
            <a:grpSpLocks noChangeAspect="1"/>
          </p:cNvGrpSpPr>
          <p:nvPr/>
        </p:nvGrpSpPr>
        <p:grpSpPr>
          <a:xfrm>
            <a:off x="3233296" y="7538176"/>
            <a:ext cx="11018520" cy="1604010"/>
            <a:chOff x="0" y="0"/>
            <a:chExt cx="14691360" cy="2138680"/>
          </a:xfrm>
        </p:grpSpPr>
        <p:sp>
          <p:nvSpPr>
            <p:cNvPr id="8" name="Freeform 8"/>
            <p:cNvSpPr/>
            <p:nvPr/>
          </p:nvSpPr>
          <p:spPr>
            <a:xfrm>
              <a:off x="0" y="0"/>
              <a:ext cx="14691361" cy="2138680"/>
            </a:xfrm>
            <a:custGeom>
              <a:avLst/>
              <a:gdLst/>
              <a:ahLst/>
              <a:cxnLst/>
              <a:rect l="l" t="t" r="r" b="b"/>
              <a:pathLst>
                <a:path w="14691361" h="2138680">
                  <a:moveTo>
                    <a:pt x="0" y="0"/>
                  </a:moveTo>
                  <a:lnTo>
                    <a:pt x="14691361" y="0"/>
                  </a:lnTo>
                  <a:lnTo>
                    <a:pt x="14691361" y="2138680"/>
                  </a:lnTo>
                  <a:lnTo>
                    <a:pt x="0" y="2138680"/>
                  </a:lnTo>
                  <a:lnTo>
                    <a:pt x="0" y="0"/>
                  </a:lnTo>
                  <a:close/>
                </a:path>
              </a:pathLst>
            </a:custGeom>
            <a:blipFill>
              <a:blip r:embed="rId6"/>
              <a:stretch>
                <a:fillRect t="-11" b="-11"/>
              </a:stretch>
            </a:blipFill>
          </p:spPr>
          <p:txBody>
            <a:bodyPr/>
            <a:lstStyle/>
            <a:p>
              <a:endParaRPr lang="en-GB"/>
            </a:p>
          </p:txBody>
        </p:sp>
      </p:grpSp>
      <p:sp>
        <p:nvSpPr>
          <p:cNvPr id="9" name="TextBox 9"/>
          <p:cNvSpPr txBox="1"/>
          <p:nvPr/>
        </p:nvSpPr>
        <p:spPr>
          <a:xfrm>
            <a:off x="730776" y="7940784"/>
            <a:ext cx="1824340" cy="462558"/>
          </a:xfrm>
          <a:prstGeom prst="rect">
            <a:avLst/>
          </a:prstGeom>
        </p:spPr>
        <p:txBody>
          <a:bodyPr lIns="0" tIns="0" rIns="0" bIns="0" rtlCol="0" anchor="t">
            <a:spAutoFit/>
          </a:bodyPr>
          <a:lstStyle/>
          <a:p>
            <a:pPr algn="l">
              <a:lnSpc>
                <a:spcPts val="2879"/>
              </a:lnSpc>
            </a:pPr>
            <a:r>
              <a:rPr lang="en-US" sz="2400" b="1" u="sng">
                <a:solidFill>
                  <a:srgbClr val="333333"/>
                </a:solidFill>
                <a:latin typeface="FS Albert Arabic Bold"/>
                <a:ea typeface="FS Albert Arabic Bold"/>
                <a:cs typeface="FS Albert Arabic Bold"/>
                <a:sym typeface="FS Albert Arabic Bold"/>
              </a:rPr>
              <a:t>Flowchart</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0409800" y="-400"/>
            <a:ext cx="7878000" cy="10324800"/>
          </a:xfrm>
          <a:custGeom>
            <a:avLst/>
            <a:gdLst/>
            <a:ahLst/>
            <a:cxnLst/>
            <a:rect l="l" t="t" r="r" b="b"/>
            <a:pathLst>
              <a:path w="7878000" h="10324800">
                <a:moveTo>
                  <a:pt x="0" y="0"/>
                </a:moveTo>
                <a:lnTo>
                  <a:pt x="7878000" y="0"/>
                </a:lnTo>
                <a:lnTo>
                  <a:pt x="7878000" y="10324800"/>
                </a:lnTo>
                <a:lnTo>
                  <a:pt x="0" y="1032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1531425" y="943375"/>
            <a:ext cx="7060232" cy="1091366"/>
          </a:xfrm>
          <a:prstGeom prst="rect">
            <a:avLst/>
          </a:prstGeom>
        </p:spPr>
        <p:txBody>
          <a:bodyPr lIns="0" tIns="0" rIns="0" bIns="0" rtlCol="0" anchor="t">
            <a:spAutoFit/>
          </a:bodyPr>
          <a:lstStyle/>
          <a:p>
            <a:pPr algn="l">
              <a:lnSpc>
                <a:spcPts val="6719"/>
              </a:lnSpc>
            </a:pPr>
            <a:r>
              <a:rPr lang="en-US" sz="5599" b="1" u="sng">
                <a:solidFill>
                  <a:srgbClr val="333333"/>
                </a:solidFill>
                <a:latin typeface="Arimo Bold"/>
                <a:ea typeface="Arimo Bold"/>
                <a:cs typeface="Arimo Bold"/>
                <a:sym typeface="Arimo Bold"/>
              </a:rPr>
              <a:t>Data Description</a:t>
            </a:r>
          </a:p>
        </p:txBody>
      </p:sp>
      <p:sp>
        <p:nvSpPr>
          <p:cNvPr id="4" name="TextBox 4"/>
          <p:cNvSpPr txBox="1"/>
          <p:nvPr/>
        </p:nvSpPr>
        <p:spPr>
          <a:xfrm>
            <a:off x="728537" y="2483305"/>
            <a:ext cx="8561930" cy="6970714"/>
          </a:xfrm>
          <a:prstGeom prst="rect">
            <a:avLst/>
          </a:prstGeom>
        </p:spPr>
        <p:txBody>
          <a:bodyPr lIns="0" tIns="0" rIns="0" bIns="0" rtlCol="0" anchor="t">
            <a:spAutoFit/>
          </a:bodyPr>
          <a:lstStyle/>
          <a:p>
            <a:pPr algn="l">
              <a:lnSpc>
                <a:spcPts val="4416"/>
              </a:lnSpc>
            </a:pPr>
            <a:r>
              <a:rPr lang="en-US" sz="3200" dirty="0">
                <a:solidFill>
                  <a:srgbClr val="333333"/>
                </a:solidFill>
                <a:latin typeface="FS Albert Arabic"/>
                <a:ea typeface="FS Albert Arabic"/>
                <a:cs typeface="FS Albert Arabic"/>
                <a:sym typeface="FS Albert Arabic"/>
              </a:rPr>
              <a:t>The dataset used in this study comprises </a:t>
            </a:r>
            <a:r>
              <a:rPr lang="en-US" sz="3200" b="1" dirty="0">
                <a:solidFill>
                  <a:srgbClr val="333333"/>
                </a:solidFill>
                <a:latin typeface="FS Albert Arabic Bold"/>
                <a:ea typeface="FS Albert Arabic Bold"/>
                <a:cs typeface="FS Albert Arabic Bold"/>
                <a:sym typeface="FS Albert Arabic Bold"/>
              </a:rPr>
              <a:t>30,000 job entries</a:t>
            </a:r>
            <a:r>
              <a:rPr lang="en-US" sz="3200" dirty="0">
                <a:solidFill>
                  <a:srgbClr val="333333"/>
                </a:solidFill>
                <a:latin typeface="FS Albert Arabic"/>
                <a:ea typeface="FS Albert Arabic"/>
                <a:cs typeface="FS Albert Arabic"/>
                <a:sym typeface="FS Albert Arabic"/>
              </a:rPr>
              <a:t> across multiple industries and geographical regions. It contains detailed information on various attributes relevant to job roles, including salary, education, experience, AI impact level, and automation risk. The dataset serves as a comprehensive snapshot of the current and projected employment landscape in the context of AI integration.</a:t>
            </a:r>
          </a:p>
        </p:txBody>
      </p:sp>
      <p:graphicFrame>
        <p:nvGraphicFramePr>
          <p:cNvPr id="5" name="Table 5"/>
          <p:cNvGraphicFramePr>
            <a:graphicFrameLocks noGrp="1"/>
          </p:cNvGraphicFramePr>
          <p:nvPr/>
        </p:nvGraphicFramePr>
        <p:xfrm>
          <a:off x="9530574" y="890050"/>
          <a:ext cx="8534400" cy="8458199"/>
        </p:xfrm>
        <a:graphic>
          <a:graphicData uri="http://schemas.openxmlformats.org/drawingml/2006/table">
            <a:tbl>
              <a:tblPr/>
              <a:tblGrid>
                <a:gridCol w="42672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314816">
                <a:tc>
                  <a:txBody>
                    <a:bodyPr/>
                    <a:lstStyle/>
                    <a:p>
                      <a:pPr algn="ctr">
                        <a:lnSpc>
                          <a:spcPts val="1679"/>
                        </a:lnSpc>
                        <a:defRPr/>
                      </a:pPr>
                      <a:r>
                        <a:rPr lang="en-US" sz="1399" b="1">
                          <a:solidFill>
                            <a:srgbClr val="FDFDFD"/>
                          </a:solidFill>
                          <a:latin typeface="Arial Bold"/>
                          <a:ea typeface="Arial Bold"/>
                          <a:cs typeface="Arial Bold"/>
                          <a:sym typeface="Arial Bold"/>
                        </a:rPr>
                        <a:t>Column</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333333"/>
                    </a:solidFill>
                  </a:tcPr>
                </a:tc>
                <a:tc>
                  <a:txBody>
                    <a:bodyPr/>
                    <a:lstStyle/>
                    <a:p>
                      <a:pPr algn="ctr">
                        <a:lnSpc>
                          <a:spcPts val="1679"/>
                        </a:lnSpc>
                        <a:defRPr/>
                      </a:pPr>
                      <a:r>
                        <a:rPr lang="en-US" sz="1399" b="1">
                          <a:solidFill>
                            <a:srgbClr val="FDFDFD"/>
                          </a:solidFill>
                          <a:latin typeface="Arial Bold"/>
                          <a:ea typeface="Arial Bold"/>
                          <a:cs typeface="Arial Bold"/>
                          <a:sym typeface="Arial Bold"/>
                        </a:rPr>
                        <a:t>Description</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333333"/>
                    </a:solidFill>
                  </a:tcPr>
                </a:tc>
                <a:extLst>
                  <a:ext uri="{0D108BD9-81ED-4DB2-BD59-A6C34878D82A}">
                    <a16:rowId xmlns:a16="http://schemas.microsoft.com/office/drawing/2014/main" val="10000"/>
                  </a:ext>
                </a:extLst>
              </a:tr>
              <a:tr h="336839">
                <a:tc>
                  <a:txBody>
                    <a:bodyPr/>
                    <a:lstStyle/>
                    <a:p>
                      <a:pPr algn="ctr">
                        <a:lnSpc>
                          <a:spcPts val="1679"/>
                        </a:lnSpc>
                        <a:defRPr/>
                      </a:pPr>
                      <a:r>
                        <a:rPr lang="en-US" sz="1399" b="1">
                          <a:solidFill>
                            <a:srgbClr val="FFFFFF"/>
                          </a:solidFill>
                          <a:latin typeface="Arial Bold"/>
                          <a:ea typeface="Arial Bold"/>
                          <a:cs typeface="Arial Bold"/>
                          <a:sym typeface="Arial Bold"/>
                        </a:rPr>
                        <a:t>Job Title</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The title or role of the job position.</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01"/>
                  </a:ext>
                </a:extLst>
              </a:tr>
              <a:tr h="586407">
                <a:tc>
                  <a:txBody>
                    <a:bodyPr/>
                    <a:lstStyle/>
                    <a:p>
                      <a:pPr algn="ctr">
                        <a:lnSpc>
                          <a:spcPts val="1679"/>
                        </a:lnSpc>
                        <a:defRPr/>
                      </a:pPr>
                      <a:r>
                        <a:rPr lang="en-US" sz="1399" b="1">
                          <a:solidFill>
                            <a:srgbClr val="FFFFFF"/>
                          </a:solidFill>
                          <a:latin typeface="Arial Bold"/>
                          <a:ea typeface="Arial Bold"/>
                          <a:cs typeface="Arial Bold"/>
                          <a:sym typeface="Arial Bold"/>
                        </a:rPr>
                        <a:t>Industry</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The industry sector to which the job belongs (e.g., IT, Finance, Healthcare).</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DFDFD"/>
                    </a:solidFill>
                  </a:tcPr>
                </a:tc>
                <a:extLst>
                  <a:ext uri="{0D108BD9-81ED-4DB2-BD59-A6C34878D82A}">
                    <a16:rowId xmlns:a16="http://schemas.microsoft.com/office/drawing/2014/main" val="10002"/>
                  </a:ext>
                </a:extLst>
              </a:tr>
              <a:tr h="630448">
                <a:tc>
                  <a:txBody>
                    <a:bodyPr/>
                    <a:lstStyle/>
                    <a:p>
                      <a:pPr algn="ctr">
                        <a:lnSpc>
                          <a:spcPts val="1679"/>
                        </a:lnSpc>
                        <a:defRPr/>
                      </a:pPr>
                      <a:r>
                        <a:rPr lang="en-US" sz="1399" b="1">
                          <a:solidFill>
                            <a:srgbClr val="FFFFFF"/>
                          </a:solidFill>
                          <a:latin typeface="Arial Bold"/>
                          <a:ea typeface="Arial Bold"/>
                          <a:cs typeface="Arial Bold"/>
                          <a:sym typeface="Arial Bold"/>
                        </a:rPr>
                        <a:t>Job Status</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Indicates whether the job market for this role is growing, shrinking, or stable.</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03"/>
                  </a:ext>
                </a:extLst>
              </a:tr>
              <a:tr h="783527">
                <a:tc>
                  <a:txBody>
                    <a:bodyPr/>
                    <a:lstStyle/>
                    <a:p>
                      <a:pPr algn="ctr">
                        <a:lnSpc>
                          <a:spcPts val="1679"/>
                        </a:lnSpc>
                        <a:defRPr/>
                      </a:pPr>
                      <a:r>
                        <a:rPr lang="en-US" sz="1399" b="1">
                          <a:solidFill>
                            <a:srgbClr val="FFFFFF"/>
                          </a:solidFill>
                          <a:latin typeface="Arial Bold"/>
                          <a:ea typeface="Arial Bold"/>
                          <a:cs typeface="Arial Bold"/>
                          <a:sym typeface="Arial Bold"/>
                        </a:rPr>
                        <a:t>AI Impact Level</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Categorical variable indicating the degree to which AI impacts this job: Low, Moderate, or High.</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DFDFD"/>
                    </a:solidFill>
                  </a:tcPr>
                </a:tc>
                <a:extLst>
                  <a:ext uri="{0D108BD9-81ED-4DB2-BD59-A6C34878D82A}">
                    <a16:rowId xmlns:a16="http://schemas.microsoft.com/office/drawing/2014/main" val="10004"/>
                  </a:ext>
                </a:extLst>
              </a:tr>
              <a:tr h="667148">
                <a:tc>
                  <a:txBody>
                    <a:bodyPr/>
                    <a:lstStyle/>
                    <a:p>
                      <a:pPr algn="ctr">
                        <a:lnSpc>
                          <a:spcPts val="1679"/>
                        </a:lnSpc>
                        <a:defRPr/>
                      </a:pPr>
                      <a:r>
                        <a:rPr lang="en-US" sz="1399" b="1">
                          <a:solidFill>
                            <a:srgbClr val="FFFFFF"/>
                          </a:solidFill>
                          <a:latin typeface="Arial Bold"/>
                          <a:ea typeface="Arial Bold"/>
                          <a:cs typeface="Arial Bold"/>
                          <a:sym typeface="Arial Bold"/>
                        </a:rPr>
                        <a:t>Median Salary (USD)</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Annual median salary for the job role, expressed in US dollars.</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05"/>
                  </a:ext>
                </a:extLst>
              </a:tr>
              <a:tr h="652470">
                <a:tc>
                  <a:txBody>
                    <a:bodyPr/>
                    <a:lstStyle/>
                    <a:p>
                      <a:pPr algn="ctr">
                        <a:lnSpc>
                          <a:spcPts val="1679"/>
                        </a:lnSpc>
                        <a:defRPr/>
                      </a:pPr>
                      <a:r>
                        <a:rPr lang="en-US" sz="1399" b="1">
                          <a:solidFill>
                            <a:srgbClr val="FFFFFF"/>
                          </a:solidFill>
                          <a:latin typeface="Arial Bold"/>
                          <a:ea typeface="Arial Bold"/>
                          <a:cs typeface="Arial Bold"/>
                          <a:sym typeface="Arial Bold"/>
                        </a:rPr>
                        <a:t>Required Education</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The minimum educational qualification needed for the role (e.g., Bachelor's, Master's).</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DFDFD"/>
                    </a:solidFill>
                  </a:tcPr>
                </a:tc>
                <a:extLst>
                  <a:ext uri="{0D108BD9-81ED-4DB2-BD59-A6C34878D82A}">
                    <a16:rowId xmlns:a16="http://schemas.microsoft.com/office/drawing/2014/main" val="10006"/>
                  </a:ext>
                </a:extLst>
              </a:tr>
              <a:tr h="630448">
                <a:tc>
                  <a:txBody>
                    <a:bodyPr/>
                    <a:lstStyle/>
                    <a:p>
                      <a:pPr algn="ctr">
                        <a:lnSpc>
                          <a:spcPts val="1679"/>
                        </a:lnSpc>
                        <a:defRPr/>
                      </a:pPr>
                      <a:r>
                        <a:rPr lang="en-US" sz="1399" b="1">
                          <a:solidFill>
                            <a:srgbClr val="FFFFFF"/>
                          </a:solidFill>
                          <a:latin typeface="Arial Bold"/>
                          <a:ea typeface="Arial Bold"/>
                          <a:cs typeface="Arial Bold"/>
                          <a:sym typeface="Arial Bold"/>
                        </a:rPr>
                        <a:t>Experience Required (Years)</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Number of years of professional experience required.</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07"/>
                  </a:ext>
                </a:extLst>
              </a:tr>
              <a:tr h="615768">
                <a:tc>
                  <a:txBody>
                    <a:bodyPr/>
                    <a:lstStyle/>
                    <a:p>
                      <a:pPr algn="ctr">
                        <a:lnSpc>
                          <a:spcPts val="1679"/>
                        </a:lnSpc>
                        <a:defRPr/>
                      </a:pPr>
                      <a:r>
                        <a:rPr lang="en-US" sz="1399" b="1">
                          <a:solidFill>
                            <a:srgbClr val="FFFFFF"/>
                          </a:solidFill>
                          <a:latin typeface="Arial Bold"/>
                          <a:ea typeface="Arial Bold"/>
                          <a:cs typeface="Arial Bold"/>
                          <a:sym typeface="Arial Bold"/>
                        </a:rPr>
                        <a:t>Job Openings (2024)</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The number of open positions projected for the year 2024.</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DFDFD"/>
                    </a:solidFill>
                  </a:tcPr>
                </a:tc>
                <a:extLst>
                  <a:ext uri="{0D108BD9-81ED-4DB2-BD59-A6C34878D82A}">
                    <a16:rowId xmlns:a16="http://schemas.microsoft.com/office/drawing/2014/main" val="10008"/>
                  </a:ext>
                </a:extLst>
              </a:tr>
              <a:tr h="659809">
                <a:tc>
                  <a:txBody>
                    <a:bodyPr/>
                    <a:lstStyle/>
                    <a:p>
                      <a:pPr algn="ctr">
                        <a:lnSpc>
                          <a:spcPts val="1679"/>
                        </a:lnSpc>
                        <a:defRPr/>
                      </a:pPr>
                      <a:r>
                        <a:rPr lang="en-US" sz="1399" b="1">
                          <a:solidFill>
                            <a:srgbClr val="FFFFFF"/>
                          </a:solidFill>
                          <a:latin typeface="Arial Bold"/>
                          <a:ea typeface="Arial Bold"/>
                          <a:cs typeface="Arial Bold"/>
                          <a:sym typeface="Arial Bold"/>
                        </a:rPr>
                        <a:t>Projected Openings (2030)</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The number of open positions projected for the year 2030.</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09"/>
                  </a:ext>
                </a:extLst>
              </a:tr>
              <a:tr h="645129">
                <a:tc>
                  <a:txBody>
                    <a:bodyPr/>
                    <a:lstStyle/>
                    <a:p>
                      <a:pPr algn="ctr">
                        <a:lnSpc>
                          <a:spcPts val="1679"/>
                        </a:lnSpc>
                        <a:defRPr/>
                      </a:pPr>
                      <a:r>
                        <a:rPr lang="en-US" sz="1399" b="1">
                          <a:solidFill>
                            <a:srgbClr val="FFFFFF"/>
                          </a:solidFill>
                          <a:latin typeface="Arial Bold"/>
                          <a:ea typeface="Arial Bold"/>
                          <a:cs typeface="Arial Bold"/>
                          <a:sym typeface="Arial Bold"/>
                        </a:rPr>
                        <a:t>Remote Work Ratio (%)</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Percentage of work that can be done remotely for the job role.</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DFDFD"/>
                    </a:solidFill>
                  </a:tcPr>
                </a:tc>
                <a:extLst>
                  <a:ext uri="{0D108BD9-81ED-4DB2-BD59-A6C34878D82A}">
                    <a16:rowId xmlns:a16="http://schemas.microsoft.com/office/drawing/2014/main" val="10010"/>
                  </a:ext>
                </a:extLst>
              </a:tr>
              <a:tr h="623109">
                <a:tc>
                  <a:txBody>
                    <a:bodyPr/>
                    <a:lstStyle/>
                    <a:p>
                      <a:pPr algn="ctr">
                        <a:lnSpc>
                          <a:spcPts val="1679"/>
                        </a:lnSpc>
                        <a:defRPr/>
                      </a:pPr>
                      <a:r>
                        <a:rPr lang="en-US" sz="1399" b="1">
                          <a:solidFill>
                            <a:srgbClr val="FFFFFF"/>
                          </a:solidFill>
                          <a:latin typeface="Arial Bold"/>
                          <a:ea typeface="Arial Bold"/>
                          <a:cs typeface="Arial Bold"/>
                          <a:sym typeface="Arial Bold"/>
                        </a:rPr>
                        <a:t>Automation Risk (%)</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Estimated percentage likelihood that the job could be automated.</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11"/>
                  </a:ext>
                </a:extLst>
              </a:tr>
              <a:tr h="535026">
                <a:tc>
                  <a:txBody>
                    <a:bodyPr/>
                    <a:lstStyle/>
                    <a:p>
                      <a:pPr algn="ctr">
                        <a:lnSpc>
                          <a:spcPts val="1679"/>
                        </a:lnSpc>
                        <a:defRPr/>
                      </a:pPr>
                      <a:r>
                        <a:rPr lang="en-US" sz="1399" b="1">
                          <a:solidFill>
                            <a:srgbClr val="FFFFFF"/>
                          </a:solidFill>
                          <a:latin typeface="Arial Bold"/>
                          <a:ea typeface="Arial Bold"/>
                          <a:cs typeface="Arial Bold"/>
                          <a:sym typeface="Arial Bold"/>
                        </a:rPr>
                        <a:t>Location</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Country or region where the job is primarily based.</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DFDFD"/>
                    </a:solidFill>
                  </a:tcPr>
                </a:tc>
                <a:extLst>
                  <a:ext uri="{0D108BD9-81ED-4DB2-BD59-A6C34878D82A}">
                    <a16:rowId xmlns:a16="http://schemas.microsoft.com/office/drawing/2014/main" val="10012"/>
                  </a:ext>
                </a:extLst>
              </a:tr>
              <a:tr h="777255">
                <a:tc>
                  <a:txBody>
                    <a:bodyPr/>
                    <a:lstStyle/>
                    <a:p>
                      <a:pPr algn="ctr">
                        <a:lnSpc>
                          <a:spcPts val="1679"/>
                        </a:lnSpc>
                        <a:defRPr/>
                      </a:pPr>
                      <a:r>
                        <a:rPr lang="en-US" sz="1399" b="1">
                          <a:solidFill>
                            <a:srgbClr val="FFFFFF"/>
                          </a:solidFill>
                          <a:latin typeface="Arial Bold"/>
                          <a:ea typeface="Arial Bold"/>
                          <a:cs typeface="Arial Bold"/>
                          <a:sym typeface="Arial Bold"/>
                        </a:rPr>
                        <a:t>Gender Diversity (%)</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399">
                          <a:solidFill>
                            <a:srgbClr val="333333"/>
                          </a:solidFill>
                          <a:latin typeface="Arial"/>
                          <a:ea typeface="Arial"/>
                          <a:cs typeface="Arial"/>
                          <a:sym typeface="Arial"/>
                        </a:rPr>
                        <a:t>Proportion of female representation in the job or industry.</a:t>
                      </a:r>
                      <a:endParaRPr lang="en-US" sz="1100"/>
                    </a:p>
                  </a:txBody>
                  <a:tcPr marL="35979" marR="35979" marT="35979" marB="359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13"/>
                  </a:ext>
                </a:extLst>
              </a:tr>
            </a:tbl>
          </a:graphicData>
        </a:graphic>
      </p:graphicFrame>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13704640" y="3952700"/>
            <a:ext cx="4716248" cy="8072752"/>
            <a:chOff x="0" y="0"/>
            <a:chExt cx="6288331" cy="10763669"/>
          </a:xfrm>
        </p:grpSpPr>
        <p:sp>
          <p:nvSpPr>
            <p:cNvPr id="4" name="Freeform 4"/>
            <p:cNvSpPr/>
            <p:nvPr/>
          </p:nvSpPr>
          <p:spPr>
            <a:xfrm>
              <a:off x="0" y="0"/>
              <a:ext cx="6288278" cy="10763631"/>
            </a:xfrm>
            <a:custGeom>
              <a:avLst/>
              <a:gdLst/>
              <a:ahLst/>
              <a:cxnLst/>
              <a:rect l="l" t="t" r="r" b="b"/>
              <a:pathLst>
                <a:path w="6288278" h="10763631">
                  <a:moveTo>
                    <a:pt x="0" y="0"/>
                  </a:moveTo>
                  <a:lnTo>
                    <a:pt x="6288278" y="0"/>
                  </a:lnTo>
                  <a:lnTo>
                    <a:pt x="6288278" y="10763631"/>
                  </a:lnTo>
                  <a:lnTo>
                    <a:pt x="0" y="10763631"/>
                  </a:lnTo>
                  <a:lnTo>
                    <a:pt x="0" y="0"/>
                  </a:lnTo>
                  <a:close/>
                </a:path>
              </a:pathLst>
            </a:custGeom>
            <a:blipFill>
              <a:blip r:embed="rId5"/>
              <a:stretch>
                <a:fillRect r="-81072"/>
              </a:stretch>
            </a:blipFill>
          </p:spPr>
          <p:txBody>
            <a:bodyPr/>
            <a:lstStyle/>
            <a:p>
              <a:endParaRPr lang="en-GB"/>
            </a:p>
          </p:txBody>
        </p:sp>
      </p:grpSp>
      <p:sp>
        <p:nvSpPr>
          <p:cNvPr id="5" name="TextBox 5"/>
          <p:cNvSpPr txBox="1"/>
          <p:nvPr/>
        </p:nvSpPr>
        <p:spPr>
          <a:xfrm>
            <a:off x="1531425" y="943375"/>
            <a:ext cx="15225150" cy="1447800"/>
          </a:xfrm>
          <a:prstGeom prst="rect">
            <a:avLst/>
          </a:prstGeom>
        </p:spPr>
        <p:txBody>
          <a:bodyPr lIns="0" tIns="0" rIns="0" bIns="0" rtlCol="0" anchor="t">
            <a:spAutoFit/>
          </a:bodyPr>
          <a:lstStyle/>
          <a:p>
            <a:pPr algn="l">
              <a:lnSpc>
                <a:spcPts val="6720"/>
              </a:lnSpc>
            </a:pPr>
            <a:r>
              <a:rPr lang="en-US" sz="5600" b="1" u="sng" dirty="0">
                <a:solidFill>
                  <a:srgbClr val="333333"/>
                </a:solidFill>
                <a:latin typeface="Arimo Bold"/>
                <a:ea typeface="Arimo Bold"/>
                <a:cs typeface="Arimo Bold"/>
                <a:sym typeface="Arimo Bold"/>
              </a:rPr>
              <a:t>Question 1:</a:t>
            </a:r>
          </a:p>
          <a:p>
            <a:pPr algn="l">
              <a:lnSpc>
                <a:spcPts val="4440"/>
              </a:lnSpc>
            </a:pPr>
            <a:r>
              <a:rPr lang="en-US" sz="3700" b="1" u="sng" dirty="0">
                <a:solidFill>
                  <a:srgbClr val="333333"/>
                </a:solidFill>
                <a:latin typeface="Arimo Bold"/>
                <a:ea typeface="Arimo Bold"/>
                <a:cs typeface="Arimo Bold"/>
                <a:sym typeface="Arimo Bold"/>
              </a:rPr>
              <a:t>Is there a relationship between AI Impact Level and Industry?</a:t>
            </a:r>
          </a:p>
        </p:txBody>
      </p:sp>
      <p:sp>
        <p:nvSpPr>
          <p:cNvPr id="6" name="TextBox 6"/>
          <p:cNvSpPr txBox="1"/>
          <p:nvPr/>
        </p:nvSpPr>
        <p:spPr>
          <a:xfrm>
            <a:off x="1756525" y="2941891"/>
            <a:ext cx="13543537" cy="4355592"/>
          </a:xfrm>
          <a:prstGeom prst="rect">
            <a:avLst/>
          </a:prstGeom>
        </p:spPr>
        <p:txBody>
          <a:bodyPr lIns="0" tIns="0" rIns="0" bIns="0" rtlCol="0" anchor="t">
            <a:spAutoFit/>
          </a:bodyPr>
          <a:lstStyle/>
          <a:p>
            <a:pPr marL="604519" lvl="1" indent="-302260" algn="l">
              <a:lnSpc>
                <a:spcPts val="3863"/>
              </a:lnSpc>
              <a:spcBef>
                <a:spcPct val="0"/>
              </a:spcBef>
              <a:buFont typeface="Arial"/>
              <a:buChar char="•"/>
            </a:pPr>
            <a:r>
              <a:rPr lang="en-US" sz="2799">
                <a:solidFill>
                  <a:srgbClr val="333333"/>
                </a:solidFill>
                <a:latin typeface="FS Albert Arabic"/>
                <a:ea typeface="FS Albert Arabic"/>
                <a:cs typeface="FS Albert Arabic"/>
                <a:sym typeface="FS Albert Arabic"/>
              </a:rPr>
              <a:t>Objective: To determine if the level of AI impact on a job is dependent on the industry.</a:t>
            </a:r>
          </a:p>
          <a:p>
            <a:pPr marL="604519" lvl="1" indent="-302260" algn="l">
              <a:lnSpc>
                <a:spcPts val="3863"/>
              </a:lnSpc>
              <a:spcBef>
                <a:spcPct val="0"/>
              </a:spcBef>
              <a:buFont typeface="Arial"/>
              <a:buChar char="•"/>
            </a:pPr>
            <a:r>
              <a:rPr lang="en-US" sz="2799">
                <a:solidFill>
                  <a:srgbClr val="333333"/>
                </a:solidFill>
                <a:latin typeface="FS Albert Arabic"/>
                <a:ea typeface="FS Albert Arabic"/>
                <a:cs typeface="FS Albert Arabic"/>
                <a:sym typeface="FS Albert Arabic"/>
              </a:rPr>
              <a:t>Methodology: Chi-Square Test for Independence.</a:t>
            </a:r>
          </a:p>
          <a:p>
            <a:pPr marL="604519" lvl="1" indent="-302260" algn="l">
              <a:lnSpc>
                <a:spcPts val="3863"/>
              </a:lnSpc>
              <a:spcBef>
                <a:spcPct val="0"/>
              </a:spcBef>
              <a:buFont typeface="Arial"/>
              <a:buChar char="•"/>
            </a:pPr>
            <a:r>
              <a:rPr lang="en-US" sz="2799">
                <a:solidFill>
                  <a:srgbClr val="333333"/>
                </a:solidFill>
                <a:latin typeface="FS Albert Arabic"/>
                <a:ea typeface="FS Albert Arabic"/>
                <a:cs typeface="FS Albert Arabic"/>
                <a:sym typeface="FS Albert Arabic"/>
              </a:rPr>
              <a:t>Hypotheses:</a:t>
            </a:r>
          </a:p>
          <a:p>
            <a:pPr marL="1209039" lvl="2" indent="-403013" algn="l">
              <a:lnSpc>
                <a:spcPts val="3863"/>
              </a:lnSpc>
              <a:buFont typeface="Arial"/>
              <a:buChar char="⚬"/>
            </a:pPr>
            <a:r>
              <a:rPr lang="en-US" sz="2799">
                <a:solidFill>
                  <a:srgbClr val="333333"/>
                </a:solidFill>
                <a:latin typeface="FS Albert Arabic"/>
                <a:ea typeface="FS Albert Arabic"/>
                <a:cs typeface="FS Albert Arabic"/>
                <a:sym typeface="FS Albert Arabic"/>
              </a:rPr>
              <a:t>H0​: AI Impact Level is independent of Industry.</a:t>
            </a:r>
          </a:p>
          <a:p>
            <a:pPr marL="1209039" lvl="2" indent="-403013" algn="l">
              <a:lnSpc>
                <a:spcPts val="3863"/>
              </a:lnSpc>
              <a:buFont typeface="Arial"/>
              <a:buChar char="⚬"/>
            </a:pPr>
            <a:r>
              <a:rPr lang="en-US" sz="2799">
                <a:solidFill>
                  <a:srgbClr val="333333"/>
                </a:solidFill>
                <a:latin typeface="FS Albert Arabic"/>
                <a:ea typeface="FS Albert Arabic"/>
                <a:cs typeface="FS Albert Arabic"/>
                <a:sym typeface="FS Albert Arabic"/>
              </a:rPr>
              <a:t>H1​: AI Impact Level is associated with Industry.</a:t>
            </a:r>
          </a:p>
          <a:p>
            <a:pPr marL="604519" lvl="1" indent="-302260" algn="l">
              <a:lnSpc>
                <a:spcPts val="3863"/>
              </a:lnSpc>
              <a:spcBef>
                <a:spcPct val="0"/>
              </a:spcBef>
              <a:buFont typeface="Arial"/>
              <a:buChar char="•"/>
            </a:pPr>
            <a:r>
              <a:rPr lang="en-US" sz="2799">
                <a:solidFill>
                  <a:srgbClr val="333333"/>
                </a:solidFill>
                <a:latin typeface="FS Albert Arabic"/>
                <a:ea typeface="FS Albert Arabic"/>
                <a:cs typeface="FS Albert Arabic"/>
                <a:sym typeface="FS Albert Arabic"/>
              </a:rPr>
              <a:t>Data Preparation: Filtered data to remove null values in 'AI Impact Level' or 'Industry'.</a:t>
            </a:r>
          </a:p>
          <a:p>
            <a:pPr marL="604519" lvl="1" indent="-302260" algn="l">
              <a:lnSpc>
                <a:spcPts val="3863"/>
              </a:lnSpc>
              <a:spcBef>
                <a:spcPct val="0"/>
              </a:spcBef>
              <a:buFont typeface="Arial"/>
              <a:buChar char="•"/>
            </a:pPr>
            <a:r>
              <a:rPr lang="en-US" sz="2799">
                <a:solidFill>
                  <a:srgbClr val="333333"/>
                </a:solidFill>
                <a:latin typeface="FS Albert Arabic"/>
                <a:ea typeface="FS Albert Arabic"/>
                <a:cs typeface="FS Albert Arabic"/>
                <a:sym typeface="FS Albert Arabic"/>
              </a:rPr>
              <a:t>Contingency table created to summarize observations.</a:t>
            </a:r>
          </a:p>
          <a:p>
            <a:pPr marL="604519" lvl="1" indent="-302260" algn="l">
              <a:lnSpc>
                <a:spcPts val="3863"/>
              </a:lnSpc>
              <a:spcBef>
                <a:spcPct val="0"/>
              </a:spcBef>
              <a:buFont typeface="Arial"/>
              <a:buChar char="•"/>
            </a:pPr>
            <a:r>
              <a:rPr lang="en-US" sz="2799">
                <a:solidFill>
                  <a:srgbClr val="333333"/>
                </a:solidFill>
                <a:latin typeface="FS Albert Arabic"/>
                <a:ea typeface="FS Albert Arabic"/>
                <a:cs typeface="FS Albert Arabic"/>
                <a:sym typeface="FS Albert Arabic"/>
              </a:rPr>
              <a:t>Expected frequencies calculated.</a:t>
            </a:r>
          </a:p>
          <a:p>
            <a:pPr algn="l">
              <a:lnSpc>
                <a:spcPts val="3863"/>
              </a:lnSpc>
              <a:spcBef>
                <a:spcPct val="0"/>
              </a:spcBef>
            </a:pPr>
            <a:endParaRPr lang="en-US" sz="2799">
              <a:solidFill>
                <a:srgbClr val="333333"/>
              </a:solidFill>
              <a:latin typeface="FS Albert Arabic"/>
              <a:ea typeface="FS Albert Arabic"/>
              <a:cs typeface="FS Albert Arabic"/>
              <a:sym typeface="FS Albert Arabic"/>
            </a:endParaRPr>
          </a:p>
        </p:txBody>
      </p:sp>
      <p:sp>
        <p:nvSpPr>
          <p:cNvPr id="7" name="Freeform 7"/>
          <p:cNvSpPr/>
          <p:nvPr/>
        </p:nvSpPr>
        <p:spPr>
          <a:xfrm>
            <a:off x="1640149" y="7013575"/>
            <a:ext cx="15007701" cy="1951001"/>
          </a:xfrm>
          <a:custGeom>
            <a:avLst/>
            <a:gdLst/>
            <a:ahLst/>
            <a:cxnLst/>
            <a:rect l="l" t="t" r="r" b="b"/>
            <a:pathLst>
              <a:path w="15007701" h="1951001">
                <a:moveTo>
                  <a:pt x="0" y="0"/>
                </a:moveTo>
                <a:lnTo>
                  <a:pt x="15007702" y="0"/>
                </a:lnTo>
                <a:lnTo>
                  <a:pt x="15007702" y="1951002"/>
                </a:lnTo>
                <a:lnTo>
                  <a:pt x="0" y="1951002"/>
                </a:lnTo>
                <a:lnTo>
                  <a:pt x="0" y="0"/>
                </a:lnTo>
                <a:close/>
              </a:path>
            </a:pathLst>
          </a:custGeom>
          <a:blipFill>
            <a:blip r:embed="rId6"/>
            <a:stretch>
              <a:fillRect/>
            </a:stretch>
          </a:blipFill>
        </p:spPr>
        <p:txBody>
          <a:bodyPr/>
          <a:lstStyle/>
          <a:p>
            <a:endParaRPr lang="en-GB"/>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13704640" y="3952700"/>
            <a:ext cx="4716248" cy="8072752"/>
            <a:chOff x="0" y="0"/>
            <a:chExt cx="6288331" cy="10763669"/>
          </a:xfrm>
        </p:grpSpPr>
        <p:sp>
          <p:nvSpPr>
            <p:cNvPr id="4" name="Freeform 4"/>
            <p:cNvSpPr/>
            <p:nvPr/>
          </p:nvSpPr>
          <p:spPr>
            <a:xfrm>
              <a:off x="0" y="0"/>
              <a:ext cx="6288278" cy="10763631"/>
            </a:xfrm>
            <a:custGeom>
              <a:avLst/>
              <a:gdLst/>
              <a:ahLst/>
              <a:cxnLst/>
              <a:rect l="l" t="t" r="r" b="b"/>
              <a:pathLst>
                <a:path w="6288278" h="10763631">
                  <a:moveTo>
                    <a:pt x="0" y="0"/>
                  </a:moveTo>
                  <a:lnTo>
                    <a:pt x="6288278" y="0"/>
                  </a:lnTo>
                  <a:lnTo>
                    <a:pt x="6288278" y="10763631"/>
                  </a:lnTo>
                  <a:lnTo>
                    <a:pt x="0" y="10763631"/>
                  </a:lnTo>
                  <a:lnTo>
                    <a:pt x="0" y="0"/>
                  </a:lnTo>
                  <a:close/>
                </a:path>
              </a:pathLst>
            </a:custGeom>
            <a:blipFill>
              <a:blip r:embed="rId5"/>
              <a:stretch>
                <a:fillRect r="-81072"/>
              </a:stretch>
            </a:blipFill>
          </p:spPr>
          <p:txBody>
            <a:bodyPr/>
            <a:lstStyle/>
            <a:p>
              <a:endParaRPr lang="en-GB"/>
            </a:p>
          </p:txBody>
        </p:sp>
      </p:grpSp>
      <p:sp>
        <p:nvSpPr>
          <p:cNvPr id="5" name="Freeform 5"/>
          <p:cNvSpPr/>
          <p:nvPr/>
        </p:nvSpPr>
        <p:spPr>
          <a:xfrm>
            <a:off x="1028700" y="7349619"/>
            <a:ext cx="15904317" cy="1769355"/>
          </a:xfrm>
          <a:custGeom>
            <a:avLst/>
            <a:gdLst/>
            <a:ahLst/>
            <a:cxnLst/>
            <a:rect l="l" t="t" r="r" b="b"/>
            <a:pathLst>
              <a:path w="15904317" h="1769355">
                <a:moveTo>
                  <a:pt x="0" y="0"/>
                </a:moveTo>
                <a:lnTo>
                  <a:pt x="15904317" y="0"/>
                </a:lnTo>
                <a:lnTo>
                  <a:pt x="15904317" y="1769355"/>
                </a:lnTo>
                <a:lnTo>
                  <a:pt x="0" y="1769355"/>
                </a:lnTo>
                <a:lnTo>
                  <a:pt x="0" y="0"/>
                </a:lnTo>
                <a:close/>
              </a:path>
            </a:pathLst>
          </a:custGeom>
          <a:blipFill>
            <a:blip r:embed="rId6"/>
            <a:stretch>
              <a:fillRect/>
            </a:stretch>
          </a:blipFill>
        </p:spPr>
        <p:txBody>
          <a:bodyPr/>
          <a:lstStyle/>
          <a:p>
            <a:endParaRPr lang="en-GB"/>
          </a:p>
        </p:txBody>
      </p:sp>
      <p:sp>
        <p:nvSpPr>
          <p:cNvPr id="6" name="TextBox 6"/>
          <p:cNvSpPr txBox="1"/>
          <p:nvPr/>
        </p:nvSpPr>
        <p:spPr>
          <a:xfrm>
            <a:off x="153426" y="6939682"/>
            <a:ext cx="4533900" cy="503536"/>
          </a:xfrm>
          <a:prstGeom prst="rect">
            <a:avLst/>
          </a:prstGeom>
        </p:spPr>
        <p:txBody>
          <a:bodyPr wrap="square" lIns="0" tIns="0" rIns="0" bIns="0" rtlCol="0" anchor="t">
            <a:spAutoFit/>
          </a:bodyPr>
          <a:lstStyle/>
          <a:p>
            <a:pPr algn="ctr">
              <a:lnSpc>
                <a:spcPts val="3863"/>
              </a:lnSpc>
              <a:spcBef>
                <a:spcPct val="0"/>
              </a:spcBef>
            </a:pPr>
            <a:r>
              <a:rPr lang="en-US" sz="4400" b="1" u="sng" dirty="0">
                <a:solidFill>
                  <a:srgbClr val="000000"/>
                </a:solidFill>
                <a:latin typeface="Arimo Bold" panose="020B0604020202020204" charset="0"/>
                <a:ea typeface="Arimo Bold" panose="020B0604020202020204" charset="0"/>
                <a:cs typeface="Arimo Bold" panose="020B0604020202020204" charset="0"/>
                <a:sym typeface="FS Albert Arabic Bold"/>
              </a:rPr>
              <a:t>Expected table:</a:t>
            </a:r>
          </a:p>
        </p:txBody>
      </p:sp>
      <p:sp>
        <p:nvSpPr>
          <p:cNvPr id="7" name="Freeform 7"/>
          <p:cNvSpPr/>
          <p:nvPr/>
        </p:nvSpPr>
        <p:spPr>
          <a:xfrm>
            <a:off x="4953000" y="701517"/>
            <a:ext cx="8985663" cy="6020394"/>
          </a:xfrm>
          <a:custGeom>
            <a:avLst/>
            <a:gdLst/>
            <a:ahLst/>
            <a:cxnLst/>
            <a:rect l="l" t="t" r="r" b="b"/>
            <a:pathLst>
              <a:path w="8985663" h="6020394">
                <a:moveTo>
                  <a:pt x="0" y="0"/>
                </a:moveTo>
                <a:lnTo>
                  <a:pt x="8985663" y="0"/>
                </a:lnTo>
                <a:lnTo>
                  <a:pt x="8985663" y="6020395"/>
                </a:lnTo>
                <a:lnTo>
                  <a:pt x="0" y="6020395"/>
                </a:lnTo>
                <a:lnTo>
                  <a:pt x="0" y="0"/>
                </a:lnTo>
                <a:close/>
              </a:path>
            </a:pathLst>
          </a:custGeom>
          <a:blipFill>
            <a:blip r:embed="rId7"/>
            <a:stretch>
              <a:fillRect/>
            </a:stretch>
          </a:blipFill>
        </p:spPr>
        <p:txBody>
          <a:bodyPr/>
          <a:lstStyle/>
          <a:p>
            <a:endParaRPr lang="en-GB"/>
          </a:p>
        </p:txBody>
      </p:sp>
      <p:sp>
        <p:nvSpPr>
          <p:cNvPr id="8" name="TextBox 8"/>
          <p:cNvSpPr txBox="1"/>
          <p:nvPr/>
        </p:nvSpPr>
        <p:spPr>
          <a:xfrm>
            <a:off x="685800" y="1168026"/>
            <a:ext cx="3469152" cy="515206"/>
          </a:xfrm>
          <a:prstGeom prst="rect">
            <a:avLst/>
          </a:prstGeom>
        </p:spPr>
        <p:txBody>
          <a:bodyPr wrap="square" lIns="0" tIns="0" rIns="0" bIns="0" rtlCol="0" anchor="t">
            <a:spAutoFit/>
          </a:bodyPr>
          <a:lstStyle/>
          <a:p>
            <a:pPr marL="0" lvl="0" indent="0" algn="ctr">
              <a:lnSpc>
                <a:spcPts val="3863"/>
              </a:lnSpc>
              <a:spcBef>
                <a:spcPct val="0"/>
              </a:spcBef>
            </a:pPr>
            <a:r>
              <a:rPr lang="en-US" sz="4400" b="1" u="sng" strike="noStrike" dirty="0">
                <a:solidFill>
                  <a:srgbClr val="000000"/>
                </a:solidFill>
                <a:latin typeface="Arimo Bold" panose="020B0604020202020204" charset="0"/>
                <a:ea typeface="Arimo Bold" panose="020B0604020202020204" charset="0"/>
                <a:cs typeface="Arimo Bold" panose="020B0604020202020204" charset="0"/>
                <a:sym typeface="FS Albert Arabic Bold"/>
              </a:rPr>
              <a:t>Heat map:</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13704640" y="3952700"/>
            <a:ext cx="4716248" cy="8072752"/>
            <a:chOff x="0" y="0"/>
            <a:chExt cx="6288331" cy="10763669"/>
          </a:xfrm>
        </p:grpSpPr>
        <p:sp>
          <p:nvSpPr>
            <p:cNvPr id="4" name="Freeform 4"/>
            <p:cNvSpPr/>
            <p:nvPr/>
          </p:nvSpPr>
          <p:spPr>
            <a:xfrm>
              <a:off x="0" y="0"/>
              <a:ext cx="6288278" cy="10763631"/>
            </a:xfrm>
            <a:custGeom>
              <a:avLst/>
              <a:gdLst/>
              <a:ahLst/>
              <a:cxnLst/>
              <a:rect l="l" t="t" r="r" b="b"/>
              <a:pathLst>
                <a:path w="6288278" h="10763631">
                  <a:moveTo>
                    <a:pt x="0" y="0"/>
                  </a:moveTo>
                  <a:lnTo>
                    <a:pt x="6288278" y="0"/>
                  </a:lnTo>
                  <a:lnTo>
                    <a:pt x="6288278" y="10763631"/>
                  </a:lnTo>
                  <a:lnTo>
                    <a:pt x="0" y="10763631"/>
                  </a:lnTo>
                  <a:lnTo>
                    <a:pt x="0" y="0"/>
                  </a:lnTo>
                  <a:close/>
                </a:path>
              </a:pathLst>
            </a:custGeom>
            <a:blipFill>
              <a:blip r:embed="rId5"/>
              <a:stretch>
                <a:fillRect r="-81072"/>
              </a:stretch>
            </a:blipFill>
          </p:spPr>
          <p:txBody>
            <a:bodyPr/>
            <a:lstStyle/>
            <a:p>
              <a:endParaRPr lang="en-GB"/>
            </a:p>
          </p:txBody>
        </p:sp>
      </p:grpSp>
      <p:sp>
        <p:nvSpPr>
          <p:cNvPr id="5" name="TextBox 5"/>
          <p:cNvSpPr txBox="1"/>
          <p:nvPr/>
        </p:nvSpPr>
        <p:spPr>
          <a:xfrm>
            <a:off x="1028700" y="2255896"/>
            <a:ext cx="16666917" cy="7002404"/>
          </a:xfrm>
          <a:prstGeom prst="rect">
            <a:avLst/>
          </a:prstGeom>
        </p:spPr>
        <p:txBody>
          <a:bodyPr lIns="0" tIns="0" rIns="0" bIns="0" rtlCol="0" anchor="t">
            <a:spAutoFit/>
          </a:bodyPr>
          <a:lstStyle/>
          <a:p>
            <a:pPr algn="l">
              <a:lnSpc>
                <a:spcPts val="3988"/>
              </a:lnSpc>
              <a:spcBef>
                <a:spcPct val="0"/>
              </a:spcBef>
            </a:pPr>
            <a:endParaRPr dirty="0"/>
          </a:p>
          <a:p>
            <a:pPr marL="624076" lvl="1" indent="-312038" algn="l">
              <a:lnSpc>
                <a:spcPts val="3988"/>
              </a:lnSpc>
              <a:spcBef>
                <a:spcPct val="0"/>
              </a:spcBef>
              <a:buFont typeface="Arial"/>
              <a:buChar char="•"/>
            </a:pPr>
            <a:r>
              <a:rPr lang="en-US" sz="2890" dirty="0">
                <a:solidFill>
                  <a:srgbClr val="333333"/>
                </a:solidFill>
                <a:latin typeface="FS Albert Arabic"/>
                <a:ea typeface="FS Albert Arabic"/>
                <a:cs typeface="FS Albert Arabic"/>
                <a:sym typeface="FS Albert Arabic"/>
              </a:rPr>
              <a:t>Chi-Square Statistic (X2 test): 12.6068</a:t>
            </a:r>
          </a:p>
          <a:p>
            <a:pPr marL="624076" lvl="1" indent="-312038" algn="l">
              <a:lnSpc>
                <a:spcPts val="3988"/>
              </a:lnSpc>
              <a:spcBef>
                <a:spcPct val="0"/>
              </a:spcBef>
              <a:buFont typeface="Arial"/>
              <a:buChar char="•"/>
            </a:pPr>
            <a:r>
              <a:rPr lang="en-US" sz="2890" dirty="0">
                <a:solidFill>
                  <a:srgbClr val="333333"/>
                </a:solidFill>
                <a:latin typeface="FS Albert Arabic"/>
                <a:ea typeface="FS Albert Arabic"/>
                <a:cs typeface="FS Albert Arabic"/>
                <a:sym typeface="FS Albert Arabic"/>
              </a:rPr>
              <a:t>Degrees of Freedom (</a:t>
            </a:r>
            <a:r>
              <a:rPr lang="en-US" sz="2890" dirty="0" err="1">
                <a:solidFill>
                  <a:srgbClr val="333333"/>
                </a:solidFill>
                <a:latin typeface="FS Albert Arabic"/>
                <a:ea typeface="FS Albert Arabic"/>
                <a:cs typeface="FS Albert Arabic"/>
                <a:sym typeface="FS Albert Arabic"/>
              </a:rPr>
              <a:t>df</a:t>
            </a:r>
            <a:r>
              <a:rPr lang="en-US" sz="2890" dirty="0">
                <a:solidFill>
                  <a:srgbClr val="333333"/>
                </a:solidFill>
                <a:latin typeface="FS Albert Arabic"/>
                <a:ea typeface="FS Albert Arabic"/>
                <a:cs typeface="FS Albert Arabic"/>
                <a:sym typeface="FS Albert Arabic"/>
              </a:rPr>
              <a:t>): 14</a:t>
            </a:r>
          </a:p>
          <a:p>
            <a:pPr marL="624076" lvl="1" indent="-312038" algn="l">
              <a:lnSpc>
                <a:spcPts val="3988"/>
              </a:lnSpc>
              <a:spcBef>
                <a:spcPct val="0"/>
              </a:spcBef>
              <a:buFont typeface="Arial"/>
              <a:buChar char="•"/>
            </a:pPr>
            <a:r>
              <a:rPr lang="en-US" sz="2890" dirty="0">
                <a:solidFill>
                  <a:srgbClr val="333333"/>
                </a:solidFill>
                <a:latin typeface="FS Albert Arabic"/>
                <a:ea typeface="FS Albert Arabic"/>
                <a:cs typeface="FS Albert Arabic"/>
                <a:sym typeface="FS Albert Arabic"/>
              </a:rPr>
              <a:t>P-value: 0.5576</a:t>
            </a:r>
          </a:p>
          <a:p>
            <a:pPr marL="624076" lvl="1" indent="-312038" algn="l">
              <a:lnSpc>
                <a:spcPts val="3988"/>
              </a:lnSpc>
              <a:spcBef>
                <a:spcPct val="0"/>
              </a:spcBef>
              <a:buFont typeface="Arial"/>
              <a:buChar char="•"/>
            </a:pPr>
            <a:r>
              <a:rPr lang="en-US" sz="2890" dirty="0">
                <a:solidFill>
                  <a:srgbClr val="333333"/>
                </a:solidFill>
                <a:latin typeface="FS Albert Arabic"/>
                <a:ea typeface="FS Albert Arabic"/>
                <a:cs typeface="FS Albert Arabic"/>
                <a:sym typeface="FS Albert Arabic"/>
              </a:rPr>
              <a:t>Significance Level (α): 0.05</a:t>
            </a:r>
          </a:p>
          <a:p>
            <a:pPr marL="624076" lvl="1" indent="-312038" algn="l">
              <a:lnSpc>
                <a:spcPts val="3988"/>
              </a:lnSpc>
              <a:spcBef>
                <a:spcPct val="0"/>
              </a:spcBef>
              <a:buFont typeface="Arial"/>
              <a:buChar char="•"/>
            </a:pPr>
            <a:r>
              <a:rPr lang="en-US" sz="2890" dirty="0">
                <a:solidFill>
                  <a:srgbClr val="333333"/>
                </a:solidFill>
                <a:latin typeface="FS Albert Arabic"/>
                <a:ea typeface="FS Albert Arabic"/>
                <a:cs typeface="FS Albert Arabic"/>
                <a:sym typeface="FS Albert Arabic"/>
              </a:rPr>
              <a:t>Chi-Square Critical (X2 critical): 23.685</a:t>
            </a:r>
          </a:p>
          <a:p>
            <a:pPr marL="624076" lvl="1" indent="-312038" algn="l">
              <a:lnSpc>
                <a:spcPts val="3988"/>
              </a:lnSpc>
              <a:spcBef>
                <a:spcPct val="0"/>
              </a:spcBef>
              <a:buFont typeface="Arial"/>
              <a:buChar char="•"/>
            </a:pPr>
            <a:r>
              <a:rPr lang="en-US" sz="2890" dirty="0">
                <a:solidFill>
                  <a:srgbClr val="333333"/>
                </a:solidFill>
                <a:latin typeface="FS Albert Arabic"/>
                <a:ea typeface="FS Albert Arabic"/>
                <a:cs typeface="FS Albert Arabic"/>
                <a:sym typeface="FS Albert Arabic"/>
              </a:rPr>
              <a:t>Comparison:</a:t>
            </a:r>
          </a:p>
          <a:p>
            <a:pPr marL="1248151" lvl="2" indent="-416050" algn="l">
              <a:lnSpc>
                <a:spcPts val="3988"/>
              </a:lnSpc>
              <a:buFont typeface="Arial"/>
              <a:buChar char="⚬"/>
            </a:pPr>
            <a:r>
              <a:rPr lang="en-US" sz="2890" dirty="0">
                <a:solidFill>
                  <a:srgbClr val="333333"/>
                </a:solidFill>
                <a:latin typeface="FS Albert Arabic"/>
                <a:ea typeface="FS Albert Arabic"/>
                <a:cs typeface="FS Albert Arabic"/>
                <a:sym typeface="FS Albert Arabic"/>
              </a:rPr>
              <a:t> X2 test (12.6068) &lt; X2 critical (23.685)</a:t>
            </a:r>
          </a:p>
          <a:p>
            <a:pPr marL="1248151" lvl="2" indent="-416050" algn="l">
              <a:lnSpc>
                <a:spcPts val="3988"/>
              </a:lnSpc>
              <a:buFont typeface="Arial"/>
              <a:buChar char="⚬"/>
            </a:pPr>
            <a:r>
              <a:rPr lang="en-US" sz="2890" dirty="0">
                <a:solidFill>
                  <a:srgbClr val="333333"/>
                </a:solidFill>
                <a:latin typeface="FS Albert Arabic"/>
                <a:ea typeface="FS Albert Arabic"/>
                <a:cs typeface="FS Albert Arabic"/>
                <a:sym typeface="FS Albert Arabic"/>
              </a:rPr>
              <a:t> P-value (0.5576) &gt; α (0.05)          </a:t>
            </a:r>
          </a:p>
          <a:p>
            <a:pPr marL="624076" lvl="1" indent="-312038" algn="l">
              <a:lnSpc>
                <a:spcPts val="3988"/>
              </a:lnSpc>
              <a:buFont typeface="Arial"/>
              <a:buChar char="•"/>
            </a:pPr>
            <a:r>
              <a:rPr lang="en-US" sz="2890" dirty="0">
                <a:solidFill>
                  <a:srgbClr val="333333"/>
                </a:solidFill>
                <a:latin typeface="FS Albert Arabic"/>
                <a:ea typeface="FS Albert Arabic"/>
                <a:cs typeface="FS Albert Arabic"/>
                <a:sym typeface="FS Albert Arabic"/>
              </a:rPr>
              <a:t>Conclusion:</a:t>
            </a:r>
          </a:p>
          <a:p>
            <a:pPr marL="1248151" lvl="2" indent="-416050" algn="l">
              <a:lnSpc>
                <a:spcPts val="3988"/>
              </a:lnSpc>
              <a:buFont typeface="Arial"/>
              <a:buChar char="⚬"/>
            </a:pPr>
            <a:r>
              <a:rPr lang="en-US" sz="2890" dirty="0">
                <a:solidFill>
                  <a:srgbClr val="333333"/>
                </a:solidFill>
                <a:latin typeface="FS Albert Arabic"/>
                <a:ea typeface="FS Albert Arabic"/>
                <a:cs typeface="FS Albert Arabic"/>
                <a:sym typeface="FS Albert Arabic"/>
              </a:rPr>
              <a:t>We fail to reject the Null Hypothesis (H0​).</a:t>
            </a:r>
          </a:p>
          <a:p>
            <a:pPr marL="1248151" lvl="2" indent="-416050" algn="l">
              <a:lnSpc>
                <a:spcPts val="3988"/>
              </a:lnSpc>
              <a:spcBef>
                <a:spcPct val="0"/>
              </a:spcBef>
              <a:buFont typeface="Arial"/>
              <a:buChar char="⚬"/>
            </a:pPr>
            <a:r>
              <a:rPr lang="en-US" sz="2890" dirty="0">
                <a:solidFill>
                  <a:srgbClr val="333333"/>
                </a:solidFill>
                <a:latin typeface="FS Albert Arabic"/>
                <a:ea typeface="FS Albert Arabic"/>
                <a:cs typeface="FS Albert Arabic"/>
                <a:sym typeface="FS Albert Arabic"/>
              </a:rPr>
              <a:t>There is no statistically significant relationship between AI Impact Level and Industry in this dataset.</a:t>
            </a:r>
          </a:p>
          <a:p>
            <a:pPr marL="1248151" lvl="2" indent="-416050" algn="l">
              <a:lnSpc>
                <a:spcPts val="3988"/>
              </a:lnSpc>
              <a:spcBef>
                <a:spcPct val="0"/>
              </a:spcBef>
              <a:buFont typeface="Arial"/>
              <a:buChar char="⚬"/>
            </a:pPr>
            <a:r>
              <a:rPr lang="en-US" sz="2890" dirty="0">
                <a:solidFill>
                  <a:srgbClr val="333333"/>
                </a:solidFill>
                <a:latin typeface="FS Albert Arabic"/>
                <a:ea typeface="FS Albert Arabic"/>
                <a:cs typeface="FS Albert Arabic"/>
                <a:sym typeface="FS Albert Arabic"/>
              </a:rPr>
              <a:t>Observed differences are likely due to chance.</a:t>
            </a:r>
          </a:p>
          <a:p>
            <a:pPr algn="l">
              <a:lnSpc>
                <a:spcPts val="3988"/>
              </a:lnSpc>
              <a:spcBef>
                <a:spcPct val="0"/>
              </a:spcBef>
            </a:pPr>
            <a:endParaRPr lang="en-US" sz="2890" dirty="0">
              <a:solidFill>
                <a:srgbClr val="333333"/>
              </a:solidFill>
              <a:latin typeface="FS Albert Arabic"/>
              <a:ea typeface="FS Albert Arabic"/>
              <a:cs typeface="FS Albert Arabic"/>
              <a:sym typeface="FS Albert Arabic"/>
            </a:endParaRPr>
          </a:p>
        </p:txBody>
      </p:sp>
      <p:sp>
        <p:nvSpPr>
          <p:cNvPr id="6" name="Freeform 6"/>
          <p:cNvSpPr/>
          <p:nvPr/>
        </p:nvSpPr>
        <p:spPr>
          <a:xfrm>
            <a:off x="8735631" y="2737622"/>
            <a:ext cx="8752219" cy="1476937"/>
          </a:xfrm>
          <a:custGeom>
            <a:avLst/>
            <a:gdLst/>
            <a:ahLst/>
            <a:cxnLst/>
            <a:rect l="l" t="t" r="r" b="b"/>
            <a:pathLst>
              <a:path w="8752219" h="1476937">
                <a:moveTo>
                  <a:pt x="0" y="0"/>
                </a:moveTo>
                <a:lnTo>
                  <a:pt x="8752219" y="0"/>
                </a:lnTo>
                <a:lnTo>
                  <a:pt x="8752219" y="1476937"/>
                </a:lnTo>
                <a:lnTo>
                  <a:pt x="0" y="1476937"/>
                </a:lnTo>
                <a:lnTo>
                  <a:pt x="0" y="0"/>
                </a:lnTo>
                <a:close/>
              </a:path>
            </a:pathLst>
          </a:custGeom>
          <a:blipFill>
            <a:blip r:embed="rId6"/>
            <a:stretch>
              <a:fillRect/>
            </a:stretch>
          </a:blipFill>
        </p:spPr>
        <p:txBody>
          <a:bodyPr/>
          <a:lstStyle/>
          <a:p>
            <a:endParaRPr lang="en-GB"/>
          </a:p>
        </p:txBody>
      </p:sp>
      <p:sp>
        <p:nvSpPr>
          <p:cNvPr id="7" name="Freeform 7"/>
          <p:cNvSpPr/>
          <p:nvPr/>
        </p:nvSpPr>
        <p:spPr>
          <a:xfrm>
            <a:off x="8735901" y="4776534"/>
            <a:ext cx="8959716" cy="1687374"/>
          </a:xfrm>
          <a:custGeom>
            <a:avLst/>
            <a:gdLst/>
            <a:ahLst/>
            <a:cxnLst/>
            <a:rect l="l" t="t" r="r" b="b"/>
            <a:pathLst>
              <a:path w="8959716" h="1687374">
                <a:moveTo>
                  <a:pt x="0" y="0"/>
                </a:moveTo>
                <a:lnTo>
                  <a:pt x="8959716" y="0"/>
                </a:lnTo>
                <a:lnTo>
                  <a:pt x="8959716" y="1687374"/>
                </a:lnTo>
                <a:lnTo>
                  <a:pt x="0" y="1687374"/>
                </a:lnTo>
                <a:lnTo>
                  <a:pt x="0" y="0"/>
                </a:lnTo>
                <a:close/>
              </a:path>
            </a:pathLst>
          </a:custGeom>
          <a:blipFill>
            <a:blip r:embed="rId7"/>
            <a:stretch>
              <a:fillRect/>
            </a:stretch>
          </a:blipFill>
        </p:spPr>
        <p:txBody>
          <a:bodyPr/>
          <a:lstStyle/>
          <a:p>
            <a:endParaRPr lang="en-GB"/>
          </a:p>
        </p:txBody>
      </p:sp>
      <p:sp>
        <p:nvSpPr>
          <p:cNvPr id="8" name="TextBox 8"/>
          <p:cNvSpPr txBox="1"/>
          <p:nvPr/>
        </p:nvSpPr>
        <p:spPr>
          <a:xfrm>
            <a:off x="1531425" y="1414678"/>
            <a:ext cx="15225150" cy="762000"/>
          </a:xfrm>
          <a:prstGeom prst="rect">
            <a:avLst/>
          </a:prstGeom>
        </p:spPr>
        <p:txBody>
          <a:bodyPr lIns="0" tIns="0" rIns="0" bIns="0" rtlCol="0" anchor="t">
            <a:spAutoFit/>
          </a:bodyPr>
          <a:lstStyle/>
          <a:p>
            <a:pPr algn="l">
              <a:lnSpc>
                <a:spcPts val="5880"/>
              </a:lnSpc>
            </a:pPr>
            <a:r>
              <a:rPr lang="en-US" sz="4900" b="1" u="sng" dirty="0">
                <a:solidFill>
                  <a:srgbClr val="333333"/>
                </a:solidFill>
                <a:latin typeface="Arimo Bold"/>
                <a:ea typeface="Arimo Bold"/>
                <a:cs typeface="Arimo Bold"/>
                <a:sym typeface="Arimo Bold"/>
              </a:rPr>
              <a:t>Results and Conclusion:</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8300" y="9209150"/>
            <a:ext cx="18324600" cy="1590006"/>
          </a:xfrm>
          <a:custGeom>
            <a:avLst/>
            <a:gdLst/>
            <a:ahLst/>
            <a:cxnLst/>
            <a:rect l="l" t="t" r="r" b="b"/>
            <a:pathLst>
              <a:path w="18324600" h="1590006">
                <a:moveTo>
                  <a:pt x="0" y="0"/>
                </a:moveTo>
                <a:lnTo>
                  <a:pt x="18324600" y="0"/>
                </a:lnTo>
                <a:lnTo>
                  <a:pt x="18324600" y="1590006"/>
                </a:lnTo>
                <a:lnTo>
                  <a:pt x="0" y="15900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3" name="Group 3"/>
          <p:cNvGrpSpPr>
            <a:grpSpLocks noChangeAspect="1"/>
          </p:cNvGrpSpPr>
          <p:nvPr/>
        </p:nvGrpSpPr>
        <p:grpSpPr>
          <a:xfrm>
            <a:off x="13704640" y="3952700"/>
            <a:ext cx="4716248" cy="8072752"/>
            <a:chOff x="0" y="0"/>
            <a:chExt cx="6288331" cy="10763669"/>
          </a:xfrm>
        </p:grpSpPr>
        <p:sp>
          <p:nvSpPr>
            <p:cNvPr id="4" name="Freeform 4"/>
            <p:cNvSpPr/>
            <p:nvPr/>
          </p:nvSpPr>
          <p:spPr>
            <a:xfrm>
              <a:off x="0" y="0"/>
              <a:ext cx="6288278" cy="10763631"/>
            </a:xfrm>
            <a:custGeom>
              <a:avLst/>
              <a:gdLst/>
              <a:ahLst/>
              <a:cxnLst/>
              <a:rect l="l" t="t" r="r" b="b"/>
              <a:pathLst>
                <a:path w="6288278" h="10763631">
                  <a:moveTo>
                    <a:pt x="0" y="0"/>
                  </a:moveTo>
                  <a:lnTo>
                    <a:pt x="6288278" y="0"/>
                  </a:lnTo>
                  <a:lnTo>
                    <a:pt x="6288278" y="10763631"/>
                  </a:lnTo>
                  <a:lnTo>
                    <a:pt x="0" y="10763631"/>
                  </a:lnTo>
                  <a:lnTo>
                    <a:pt x="0" y="0"/>
                  </a:lnTo>
                  <a:close/>
                </a:path>
              </a:pathLst>
            </a:custGeom>
            <a:blipFill>
              <a:blip r:embed="rId5"/>
              <a:stretch>
                <a:fillRect r="-81072"/>
              </a:stretch>
            </a:blipFill>
          </p:spPr>
          <p:txBody>
            <a:bodyPr/>
            <a:lstStyle/>
            <a:p>
              <a:endParaRPr lang="en-GB"/>
            </a:p>
          </p:txBody>
        </p:sp>
      </p:grpSp>
      <p:sp>
        <p:nvSpPr>
          <p:cNvPr id="5" name="Freeform 5"/>
          <p:cNvSpPr/>
          <p:nvPr/>
        </p:nvSpPr>
        <p:spPr>
          <a:xfrm>
            <a:off x="-374319" y="1028700"/>
            <a:ext cx="9909159" cy="7243161"/>
          </a:xfrm>
          <a:custGeom>
            <a:avLst/>
            <a:gdLst/>
            <a:ahLst/>
            <a:cxnLst/>
            <a:rect l="l" t="t" r="r" b="b"/>
            <a:pathLst>
              <a:path w="9909159" h="7243161">
                <a:moveTo>
                  <a:pt x="0" y="0"/>
                </a:moveTo>
                <a:lnTo>
                  <a:pt x="9909158" y="0"/>
                </a:lnTo>
                <a:lnTo>
                  <a:pt x="9909158" y="7243161"/>
                </a:lnTo>
                <a:lnTo>
                  <a:pt x="0" y="7243161"/>
                </a:lnTo>
                <a:lnTo>
                  <a:pt x="0" y="0"/>
                </a:lnTo>
                <a:close/>
              </a:path>
            </a:pathLst>
          </a:custGeom>
          <a:blipFill>
            <a:blip r:embed="rId6"/>
            <a:stretch>
              <a:fillRect/>
            </a:stretch>
          </a:blipFill>
        </p:spPr>
        <p:txBody>
          <a:bodyPr/>
          <a:lstStyle/>
          <a:p>
            <a:endParaRPr lang="en-GB"/>
          </a:p>
        </p:txBody>
      </p:sp>
      <p:sp>
        <p:nvSpPr>
          <p:cNvPr id="6" name="Freeform 6"/>
          <p:cNvSpPr/>
          <p:nvPr/>
        </p:nvSpPr>
        <p:spPr>
          <a:xfrm>
            <a:off x="9211301" y="3952700"/>
            <a:ext cx="8047999" cy="4154780"/>
          </a:xfrm>
          <a:custGeom>
            <a:avLst/>
            <a:gdLst/>
            <a:ahLst/>
            <a:cxnLst/>
            <a:rect l="l" t="t" r="r" b="b"/>
            <a:pathLst>
              <a:path w="8047999" h="4154780">
                <a:moveTo>
                  <a:pt x="0" y="0"/>
                </a:moveTo>
                <a:lnTo>
                  <a:pt x="8047999" y="0"/>
                </a:lnTo>
                <a:lnTo>
                  <a:pt x="8047999" y="4154780"/>
                </a:lnTo>
                <a:lnTo>
                  <a:pt x="0" y="4154780"/>
                </a:lnTo>
                <a:lnTo>
                  <a:pt x="0" y="0"/>
                </a:lnTo>
                <a:close/>
              </a:path>
            </a:pathLst>
          </a:custGeom>
          <a:blipFill>
            <a:blip r:embed="rId7"/>
            <a:stretch>
              <a:fillRect/>
            </a:stretch>
          </a:blipFill>
        </p:spPr>
        <p:txBody>
          <a:bodyPr/>
          <a:lstStyle/>
          <a:p>
            <a:endParaRPr lang="en-GB"/>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1644</Words>
  <Application>Microsoft Office PowerPoint</Application>
  <PresentationFormat>Custom</PresentationFormat>
  <Paragraphs>236</Paragraphs>
  <Slides>24</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DM Sans</vt:lpstr>
      <vt:lpstr>Arimo Bold</vt:lpstr>
      <vt:lpstr>Calibri</vt:lpstr>
      <vt:lpstr>Arial</vt:lpstr>
      <vt:lpstr>Arimo</vt:lpstr>
      <vt:lpstr>Arial Bold</vt:lpstr>
      <vt:lpstr>Cambria Math</vt:lpstr>
      <vt:lpstr>FS Albert Arabic</vt:lpstr>
      <vt:lpstr>Lato</vt:lpstr>
      <vt:lpstr>FS Albert Arabic Bold</vt:lpstr>
      <vt:lpstr>Epilogue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vt:lpstr>
      <vt:lpstr>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Project.pptx</dc:title>
  <dc:creator>Wafaa Sharkawy</dc:creator>
  <cp:lastModifiedBy>mazen ahmed</cp:lastModifiedBy>
  <cp:revision>4</cp:revision>
  <dcterms:created xsi:type="dcterms:W3CDTF">2006-08-16T00:00:00Z</dcterms:created>
  <dcterms:modified xsi:type="dcterms:W3CDTF">2025-08-06T07:12:49Z</dcterms:modified>
  <dc:identifier>DAGvQYek60o</dc:identifier>
</cp:coreProperties>
</file>